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92" r:id="rId12"/>
    <p:sldId id="265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7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6571-ACB1-4EB4-9C27-515C98BC337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06F9-9790-441B-920B-BC042BA6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A8B2-642A-4FF8-9F38-4866566C1F4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E897-5074-4641-BE69-7D5A31C4E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D7F4-5A3C-4FD1-A107-6483AD857D3D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B324-983A-499E-82F9-E4ED3BE37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BA90-5FFD-45D6-8C96-8A8618D803B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E1A0-BDF6-4CD6-9855-1877BCC7A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5DE8F-5BA3-40A4-8A0C-F5AB16F33AB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8F06-97BD-4343-A433-9B83A4D35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A2A6-2503-4AD3-A2A4-644AD0153E5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8D20-8FD6-4196-B780-7516BC00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117C-945B-4B15-B4EA-2EB5642E487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36B8-1240-4CF8-9E87-A8C3A6C74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D151-13FB-41C1-8F17-7BB7D3B747A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EA3B-BCB3-42F8-8DDC-AD8AB419F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8D28-6C08-4432-80FD-DC9C5A39DBD8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2C60-4B28-438B-8CF9-0D1493DA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8DA2-9589-47B8-89C8-EEE541076F29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BFC7-D4CC-4D85-9861-C599817C3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BCAE-18C9-40EE-B4EF-344B95DE8D0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03DF-B143-4016-A5C6-6758C1636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04794-97BF-486E-A5CA-4A6AD9A3F09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054E5-903C-4690-BA4B-C017A5E04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BBF7-D910-468E-BAEB-1A14353071C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FE47-BD46-41D4-A1AD-9A69EF7F9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3FC3-869E-4F5C-9701-91B2365F875D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E4E1-8E39-4BB7-BC5D-216DD097E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07F5-2513-4BC7-81C3-FADD883A4C7A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D9A4C-CEDB-4C7D-A8C0-AFC335B0E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B596-716B-4A34-8B89-7B4BDA479474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23241-1205-4315-8B47-8693CF9CD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939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36FA29-11BA-4124-9DAF-E763CD8CCBCB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92B4010-ABFF-4530-8561-AFCE5A6FD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96" r:id="rId11"/>
    <p:sldLayoutId id="2147483685" r:id="rId12"/>
    <p:sldLayoutId id="2147483697" r:id="rId13"/>
    <p:sldLayoutId id="2147483684" r:id="rId14"/>
    <p:sldLayoutId id="2147483683" r:id="rId15"/>
    <p:sldLayoutId id="2147483682" r:id="rId16"/>
  </p:sldLayoutIdLst>
  <p:transition spd="slow">
    <p:randomBar dir="vert"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5008" y="0"/>
            <a:ext cx="7998995" cy="87576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400" dirty="0">
                <a:ln>
                  <a:solidFill>
                    <a:srgbClr val="00B0F0"/>
                  </a:solidFill>
                </a:ln>
                <a:latin typeface="Monotype Corsiva" panose="03010101010201010101" pitchFamily="66" charset="0"/>
              </a:rPr>
              <a:t>Қостанай Индустриалды-педагогикалық колледжі КМҚК</a:t>
            </a:r>
            <a:r>
              <a:rPr lang="ru-RU" sz="2400" dirty="0">
                <a:ln>
                  <a:solidFill>
                    <a:srgbClr val="00B0F0"/>
                  </a:solidFill>
                </a:ln>
                <a:latin typeface="Monotype Corsiva" panose="03010101010201010101" pitchFamily="66" charset="0"/>
              </a:rPr>
              <a:t/>
            </a:r>
            <a:br>
              <a:rPr lang="ru-RU" sz="2400" dirty="0">
                <a:ln>
                  <a:solidFill>
                    <a:srgbClr val="00B0F0"/>
                  </a:solidFill>
                </a:ln>
                <a:latin typeface="Monotype Corsiva" panose="03010101010201010101" pitchFamily="66" charset="0"/>
              </a:rPr>
            </a:br>
            <a:r>
              <a:rPr lang="ru-RU" sz="2400" dirty="0">
                <a:ln>
                  <a:solidFill>
                    <a:srgbClr val="00B0F0"/>
                  </a:solidFill>
                </a:ln>
                <a:latin typeface="Monotype Corsiva" panose="03010101010201010101" pitchFamily="66" charset="0"/>
              </a:rPr>
              <a:t>КГКП «</a:t>
            </a:r>
            <a:r>
              <a:rPr lang="ru-RU" sz="2400" dirty="0" err="1">
                <a:ln>
                  <a:solidFill>
                    <a:srgbClr val="00B0F0"/>
                  </a:solidFill>
                </a:ln>
                <a:latin typeface="Monotype Corsiva" panose="03010101010201010101" pitchFamily="66" charset="0"/>
              </a:rPr>
              <a:t>Костанайский</a:t>
            </a:r>
            <a:r>
              <a:rPr lang="ru-RU" sz="2400" dirty="0">
                <a:ln>
                  <a:solidFill>
                    <a:srgbClr val="00B0F0"/>
                  </a:solidFill>
                </a:ln>
                <a:latin typeface="Monotype Corsiva" panose="03010101010201010101" pitchFamily="66" charset="0"/>
              </a:rPr>
              <a:t> индустриально-педагогический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5" y="3200827"/>
            <a:ext cx="4842217" cy="2375724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x-none" sz="3600" dirty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Золотарева И.А</a:t>
            </a:r>
            <a:r>
              <a:rPr lang="ru-RU" sz="3600" dirty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600" dirty="0">
                <a:ln w="0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Мастер производственного обучения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21004570">
            <a:off x="5216004" y="1254644"/>
            <a:ext cx="4809801" cy="475539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193675"/>
            <a:ext cx="10960100" cy="6342063"/>
          </a:xfrm>
        </p:spPr>
        <p:txBody>
          <a:bodyPr rtlCol="0">
            <a:normAutofit/>
          </a:bodyPr>
          <a:lstStyle/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Почему он необходим в питании?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При какой температуре хранится п/ф и холодные блюда из творога?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Срок хранения запеканки, пудинга, вареников, сырников и блинчиков.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Чем отличаются вареники ленивые от вареников с творогом?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Сколько минут отваривают ленивые вареники?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Какой операции подвергается творог, если он имеет наличие влаги?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Какое количество воды берется для варки килограмма вареников?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Срок хранения холодной творожной массы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Какой формы нарезаются ленивые вареники?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3. Личный показ трудовых приемов и операций.</a:t>
            </a:r>
            <a:endParaRPr lang="ru-RU" sz="20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Организация рабочего места</a:t>
            </a:r>
            <a:endParaRPr lang="ru-RU" sz="20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Подготовка сырья</a:t>
            </a:r>
            <a:endParaRPr lang="ru-RU" sz="20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Приготовление вареников ленивых (видео ролик)</a:t>
            </a:r>
            <a:endParaRPr lang="ru-RU" sz="20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Приготовление сырников</a:t>
            </a:r>
            <a:endParaRPr lang="ru-RU" sz="20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sz="2000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Оформление и подача</a:t>
            </a:r>
            <a:endParaRPr lang="ru-RU" sz="2000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193675"/>
            <a:ext cx="8596312" cy="6284913"/>
          </a:xfrm>
        </p:spPr>
        <p:txBody>
          <a:bodyPr rtlCol="0">
            <a:normAutofit lnSpcReduction="10000"/>
          </a:bodyPr>
          <a:lstStyle/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4.Закрепление материала вводного инструктажа.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1. С чего начнёте работу в горячем цехе?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2.Какой инвентарь вы выберите для приготовления творожной массы для сырников?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3. Рассказать подготовку продуктов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4. Рассказать приготовление творожной массы для вареников ленивых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5. Рассказать технологию приготовления сырников</a:t>
            </a:r>
            <a:endParaRPr lang="ru-RU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6.Дайте характеристику требованиям к качеству сырникам из творога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7.Дайте характеристику вареникам ленивым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8.Сколько времени вареники могут находиться в холодильнике до тепловой обработки?</a:t>
            </a:r>
            <a:endParaRPr lang="en-US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III</a:t>
            </a:r>
            <a:r>
              <a:rPr lang="ru-RU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Оқушылардың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өзіндік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жұмысы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және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kk-KZ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ағымдағы нұсқаулық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Самостоятельная работа обучающихся и текущий инструктаж: 5 часов</a:t>
            </a:r>
            <a:endParaRPr lang="ru-RU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kk-KZ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Р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асстановка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студентов по рабочим местам; 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2. Самостоятельная работа студентов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3. Целевые обходы рабочих мест: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Все ли студенты  одновременно приступили к работе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Правильно ли организованно их  рабочее место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Последовательно ли ведется технологический процесс 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Проверка правильности приготовления п\ф</a:t>
            </a:r>
            <a:endParaRPr lang="ru-RU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450" y="541338"/>
            <a:ext cx="8975725" cy="5478462"/>
          </a:xfrm>
        </p:spPr>
        <p:txBody>
          <a:bodyPr rtlCol="0">
            <a:normAutofit/>
          </a:bodyPr>
          <a:lstStyle/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Соблюдаются ли правила т\б и санитарии, гигиены на рабочем месте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4. Прием и оценка выполненных работ 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Корытынды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жобалар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Сабаққа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талдау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жүргізу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Заключительный инструктаж. Анализ итогов занятия:  20мин 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Подведений итогов урока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Разбор типичных ошибок и выявление лучших работ. Объявление оценок за проделанную работу с аргументацией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Уборка рабочих мест.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Выдача домашнего задания: «Приготовление блюд лечебного питания: рыбные блюда» Ковалев Н. И. </a:t>
            </a:r>
            <a:r>
              <a:rPr lang="x-none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стр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445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              </a:t>
            </a:r>
            <a:endParaRPr lang="kk-KZ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Өндірістік тілім</a:t>
            </a:r>
            <a:r>
              <a:rPr lang="ru-RU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-</a:t>
            </a:r>
            <a:r>
              <a:rPr lang="kk-KZ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тәрбиенің шебері</a:t>
            </a:r>
          </a:p>
          <a:p>
            <a:pPr marL="812800" indent="-812800" fontAlgn="auto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мастер п/о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x-none" dirty="0" smtClean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Золотарева И.А</a:t>
            </a:r>
            <a:endParaRPr lang="ru-RU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>
            <a:spLocks noGrp="1" noChangeArrowheads="1"/>
          </p:cNvSpPr>
          <p:nvPr>
            <p:ph type="title"/>
          </p:nvPr>
        </p:nvSpPr>
        <p:spPr>
          <a:xfrm>
            <a:off x="125413" y="123825"/>
            <a:ext cx="8761412" cy="7064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extLst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Вспомним?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7350" y="6165850"/>
            <a:ext cx="64674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Критерии оценки правильных ответов: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6-7  оценка«5»;  4-5 оценка «4»;  3 оценка «3»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571500" y="1016000"/>
            <a:ext cx="9144000" cy="460851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Какой творог используют для приготовления блюд лечебного питания?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вещества содержатся в твороге?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 он необходим в питании?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какой температуре хранится п/ф и холодные блюда из творога?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Срок хранения запеканки, пудинга, вареников, сырников и блинчиков.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Чем отличаются вареники ленивые от вареников с творогом?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Сколько минут отваривают ленивые вареники?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Какой операции подвергается творог, если он имеет наличие влаги?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Какое количество воды берется для варки килограмма вареников?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Срок хранения холодной творожной массы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Какой формы нарезаются ленивые вареники?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Характеристика ленивых вареников.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93699"/>
            <a:ext cx="8229600" cy="1587613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101600">
                    <a:srgbClr val="00B0F0">
                      <a:alpha val="60000"/>
                    </a:srgbClr>
                  </a:glow>
                  <a:reflection blurRad="6350" stA="53000" endA="300" endPos="35500" dir="5400000" sy="-90000" algn="bl" rotWithShape="0"/>
                </a:effectLst>
                <a:latin typeface="Segoe Script" panose="020B0504020000000003" pitchFamily="34" charset="0"/>
              </a:rPr>
              <a:t>Опрос</a:t>
            </a:r>
          </a:p>
        </p:txBody>
      </p:sp>
      <p:pic>
        <p:nvPicPr>
          <p:cNvPr id="31749" name="Picture 5" descr="DSCN12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-661242">
            <a:off x="390640" y="3702730"/>
            <a:ext cx="3841384" cy="28815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1750" name="Picture 6" descr="DSCN12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361613">
            <a:off x="7093566" y="3971356"/>
            <a:ext cx="3717499" cy="27871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1751" name="Picture 7" descr="DSCN12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-729848">
            <a:off x="7086929" y="559423"/>
            <a:ext cx="3730772" cy="27980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1752" name="Picture 8" descr="DSCN12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84340">
            <a:off x="203748" y="404958"/>
            <a:ext cx="3968750" cy="29765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1748" name="Picture 4" descr="DSCN12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07935" y="2058313"/>
            <a:ext cx="3529012" cy="26463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Grp="1" noChangeArrowheads="1"/>
          </p:cNvSpPr>
          <p:nvPr>
            <p:ph type="title"/>
          </p:nvPr>
        </p:nvSpPr>
        <p:spPr>
          <a:xfrm>
            <a:off x="213695" y="210357"/>
            <a:ext cx="8994700" cy="9745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effectLst>
            <a:softEdge rad="127000"/>
          </a:effectLst>
          <a:extLst>
            <a:ext uri="{91240B29-F687-4F45-9708-019B960494DF}"/>
          </a:ex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Script" panose="020B0504020000000003" pitchFamily="34" charset="0"/>
              </a:rPr>
              <a:t> Характеристика Творога.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581787" y="1710362"/>
            <a:ext cx="3768276" cy="286232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Витамины</a:t>
            </a:r>
            <a:r>
              <a:rPr lang="ru-RU" sz="2000" b="1" dirty="0"/>
              <a:t> (в мг): витамин А, В1, В2, В3, В6, В9, В12, С, Н, Е, РР.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Минералы в мг</a:t>
            </a:r>
            <a:r>
              <a:rPr lang="ru-RU" sz="2000" b="1" dirty="0"/>
              <a:t>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Калий, кальций, магний,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натрий, железо, фосфор,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хлор, холин, цинк, кобальт, марганец, медь, молибден, селен, фтор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360608" y="1279475"/>
            <a:ext cx="4564356" cy="37240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1240B29-F687-4F45-9708-019B960494DF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</a:rPr>
              <a:t>Состав полужирного творога: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белки – 18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жиры – 9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углеводы – 3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вода – 67,8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ненасыщенные жирные кислоты – 5,2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сахариды – 3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органические кислоты – 1,2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зола – 1 г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холестерин – 27 мг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84100" y="759853"/>
            <a:ext cx="6333721" cy="56054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8944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7193" y="167425"/>
            <a:ext cx="5143917" cy="785611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/>
          <a:effectLst>
            <a:softEdge rad="127000"/>
          </a:effectLst>
          <a:extLst>
            <a:ext uri="{91240B29-F687-4F45-9708-019B960494DF}"/>
          </a:ex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Выбираем инвентарь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2425"/>
            <a:ext cx="8731875" cy="7064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/>
          <a:effectLst>
            <a:softEdge rad="127000"/>
          </a:effectLst>
          <a:extLst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Интеллектуальная </a:t>
            </a:r>
            <a:r>
              <a:rPr 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разминка?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1847850" y="1989138"/>
            <a:ext cx="8424863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1730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198563" y="1312863"/>
            <a:ext cx="7345362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Сколько берется соли на 1 кг. творога при приготовлении вареников?</a:t>
            </a: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1387475" y="2686050"/>
            <a:ext cx="73437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Сколько времени вареники могут находиться в холодильнике до тепловой обработки?</a:t>
            </a:r>
          </a:p>
        </p:txBody>
      </p:sp>
      <p:sp>
        <p:nvSpPr>
          <p:cNvPr id="192524" name="WordArt 12"/>
          <p:cNvSpPr>
            <a:spLocks noChangeArrowheads="1" noChangeShapeType="1" noTextEdit="1"/>
          </p:cNvSpPr>
          <p:nvPr/>
        </p:nvSpPr>
        <p:spPr bwMode="auto">
          <a:xfrm>
            <a:off x="8543925" y="2062163"/>
            <a:ext cx="1439863" cy="38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10 грам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1762125" y="3500438"/>
            <a:ext cx="3743325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3. Какую по форме кастрюлю лучше взять для варки вареников, низкую и широкую  или  высокую и узкую?</a:t>
            </a:r>
            <a:endParaRPr lang="ru-RU" dirty="0"/>
          </a:p>
        </p:txBody>
      </p:sp>
      <p:sp>
        <p:nvSpPr>
          <p:cNvPr id="192526" name="WordArt 14"/>
          <p:cNvSpPr>
            <a:spLocks noChangeArrowheads="1" noChangeShapeType="1" noTextEdit="1"/>
          </p:cNvSpPr>
          <p:nvPr/>
        </p:nvSpPr>
        <p:spPr bwMode="auto">
          <a:xfrm>
            <a:off x="8543925" y="3068638"/>
            <a:ext cx="1655763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20 минут</a:t>
            </a:r>
          </a:p>
        </p:txBody>
      </p:sp>
      <p:pic>
        <p:nvPicPr>
          <p:cNvPr id="19252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63" y="3500438"/>
            <a:ext cx="1944687" cy="1860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2528" name="Picture 16"/>
          <p:cNvPicPr>
            <a:picLocks noChangeAspect="1" noChangeArrowheads="1"/>
          </p:cNvPicPr>
          <p:nvPr/>
        </p:nvPicPr>
        <p:blipFill>
          <a:blip r:embed="rId3"/>
          <a:srcRect t="12852" b="10600"/>
          <a:stretch>
            <a:fillRect/>
          </a:stretch>
        </p:blipFill>
        <p:spPr bwMode="auto">
          <a:xfrm>
            <a:off x="8256588" y="4076700"/>
            <a:ext cx="1692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2533" name="Group 21"/>
          <p:cNvGrpSpPr>
            <a:grpSpLocks/>
          </p:cNvGrpSpPr>
          <p:nvPr/>
        </p:nvGrpSpPr>
        <p:grpSpPr bwMode="auto">
          <a:xfrm>
            <a:off x="5880100" y="3284538"/>
            <a:ext cx="2232025" cy="2160587"/>
            <a:chOff x="2744" y="2886"/>
            <a:chExt cx="1406" cy="1361"/>
          </a:xfrm>
        </p:grpSpPr>
        <p:sp>
          <p:nvSpPr>
            <p:cNvPr id="34831" name="Line 19"/>
            <p:cNvSpPr>
              <a:spLocks noChangeShapeType="1"/>
            </p:cNvSpPr>
            <p:nvPr/>
          </p:nvSpPr>
          <p:spPr bwMode="auto">
            <a:xfrm>
              <a:off x="2744" y="2886"/>
              <a:ext cx="1406" cy="136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32" name="Line 20"/>
            <p:cNvSpPr>
              <a:spLocks noChangeShapeType="1"/>
            </p:cNvSpPr>
            <p:nvPr/>
          </p:nvSpPr>
          <p:spPr bwMode="auto">
            <a:xfrm flipH="1">
              <a:off x="2744" y="2886"/>
              <a:ext cx="1406" cy="136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63638" y="5722938"/>
            <a:ext cx="8208962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 Рассчитайте какое кол-во воды необходимо взять для варки 2 порций?</a:t>
            </a: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8975725" y="6237288"/>
            <a:ext cx="1189038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1480 г.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3" grpId="0" animBg="1"/>
      <p:bldP spid="192524" grpId="0" animBg="1"/>
      <p:bldP spid="192525" grpId="0" animBg="1"/>
      <p:bldP spid="192526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1613"/>
            <a:ext cx="8761413" cy="7064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/>
          <a:effectLst>
            <a:softEdge rad="127000"/>
          </a:effectLst>
          <a:extLst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Охрана труда – это важно!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72732" y="1326524"/>
            <a:ext cx="8630670" cy="4616648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  <p:txBody>
          <a:bodyPr>
            <a:spAutoFit/>
          </a:bodyPr>
          <a:lstStyle>
            <a:lvl1pPr marL="450850" indent="-277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Соблюдение санитарно-гигиенических требований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Безопасные условия работы в производственных мастерских?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Техника безопасности и правила эксплуатации электрических плит?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Техника безопасности при работе с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наплитной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посудой и горячими жидкостями?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6493" y="163527"/>
            <a:ext cx="8229600" cy="633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Объяснение и демонстрация трудовых приемов мастером</a:t>
            </a:r>
          </a:p>
        </p:txBody>
      </p:sp>
      <p:pic>
        <p:nvPicPr>
          <p:cNvPr id="34821" name="Picture 5" descr="DSCN1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10258" y="2104311"/>
            <a:ext cx="4103687" cy="30781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34822" name="Picture 6" descr="DSCN1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754" y="1045624"/>
            <a:ext cx="3851275" cy="28892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4823" name="Picture 7" descr="DSCN12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29690" y="4046883"/>
            <a:ext cx="3653877" cy="27404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34824" name="Picture 8" descr="DSCN12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20363" y="626127"/>
            <a:ext cx="3939706" cy="29563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/>
          </a:extLst>
        </p:spPr>
      </p:pic>
      <p:pic>
        <p:nvPicPr>
          <p:cNvPr id="34820" name="Picture 4" descr="DSCN12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1680" y="4027621"/>
            <a:ext cx="3704595" cy="27789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1818"/>
            <a:ext cx="11008017" cy="3988975"/>
          </a:xfrm>
        </p:spPr>
        <p:txBody>
          <a:bodyPr rtlCol="0"/>
          <a:lstStyle/>
          <a:p>
            <a:pPr defTabSz="914400">
              <a:defRPr/>
            </a:pPr>
            <a:r>
              <a:rPr lang="ru-RU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52400">
                    <a:schemeClr val="accent2">
                      <a:alpha val="79000"/>
                    </a:schemeClr>
                  </a:glow>
                </a:effectLst>
                <a:latin typeface="Arial" panose="020B0604020202020204" pitchFamily="34" charset="0"/>
              </a:rPr>
              <a:t>Тема урока производственного обучения :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/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</a:br>
            <a:r>
              <a:rPr lang="ru-RU" sz="6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27000">
                    <a:srgbClr val="00B0F0"/>
                  </a:glow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Лечебное </a:t>
            </a:r>
            <a:r>
              <a:rPr lang="ru-RU" sz="6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27000">
                    <a:srgbClr val="00B0F0"/>
                  </a:glow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питание.</a:t>
            </a:r>
            <a:br>
              <a:rPr lang="ru-RU" sz="6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27000">
                    <a:srgbClr val="00B0F0"/>
                  </a:glow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27000">
                    <a:srgbClr val="00B0F0"/>
                  </a:glow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Приготовление блюд из </a:t>
            </a:r>
            <a:r>
              <a:rPr lang="ru-RU" sz="60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27000">
                    <a:srgbClr val="00B0F0"/>
                  </a:glow>
                  <a:outerShdw dist="38100" dir="2700000" algn="tl" rotWithShape="0">
                    <a:schemeClr val="accent2"/>
                  </a:outerShdw>
                </a:effectLst>
                <a:latin typeface="Monotype Corsiva" panose="03010101010201010101" pitchFamily="66" charset="0"/>
              </a:rPr>
              <a:t>творога.</a:t>
            </a:r>
            <a:endParaRPr lang="ru-RU" sz="66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127000">
                  <a:srgbClr val="00B0F0"/>
                </a:glow>
                <a:outerShdw dist="38100" dir="2700000" algn="tl" rotWithShape="0">
                  <a:schemeClr val="accent2"/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5003" y="257578"/>
            <a:ext cx="8848999" cy="1287888"/>
          </a:xfrm>
          <a:effectLst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Видеоматериал по теме приготовление блюд из творога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6325" y="2208213"/>
            <a:ext cx="658177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Grp="1" noChangeArrowheads="1"/>
          </p:cNvSpPr>
          <p:nvPr>
            <p:ph type="title"/>
          </p:nvPr>
        </p:nvSpPr>
        <p:spPr>
          <a:xfrm>
            <a:off x="4413514" y="206598"/>
            <a:ext cx="4809068" cy="884619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/>
          <a:effectLst>
            <a:softEdge rad="317500"/>
          </a:effectLst>
          <a:extLst>
            <a:ext uri="{91240B29-F687-4F45-9708-019B960494DF}"/>
          </a:ex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Закрепим?</a:t>
            </a:r>
          </a:p>
        </p:txBody>
      </p:sp>
      <p:graphicFrame>
        <p:nvGraphicFramePr>
          <p:cNvPr id="18945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7751763" y="5295900"/>
          <a:ext cx="1422400" cy="1257300"/>
        </p:xfrm>
        <a:graphic>
          <a:graphicData uri="http://schemas.openxmlformats.org/presentationml/2006/ole">
            <p:oleObj spid="_x0000_s1029" name="Image" r:id="rId3" imgW="1422222" imgH="1257143" progId="">
              <p:embed/>
            </p:oleObj>
          </a:graphicData>
        </a:graphic>
      </p:graphicFrame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201613" y="1125538"/>
            <a:ext cx="8424862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Дайте характеристику сырникам из творога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701925" y="1795463"/>
            <a:ext cx="5761038" cy="16160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</a:rPr>
              <a:t>Масса однородная, без крупинок внутри.</a:t>
            </a:r>
          </a:p>
          <a:p>
            <a:r>
              <a:rPr lang="ru-RU" sz="2000" b="1" i="1">
                <a:solidFill>
                  <a:srgbClr val="000000"/>
                </a:solidFill>
              </a:rPr>
              <a:t>Правильной круглой формы.</a:t>
            </a:r>
          </a:p>
          <a:p>
            <a:r>
              <a:rPr lang="ru-RU" sz="2000" b="1" i="1">
                <a:solidFill>
                  <a:srgbClr val="000000"/>
                </a:solidFill>
              </a:rPr>
              <a:t>Цвет золотисто- желтый, без подгорелых мест.</a:t>
            </a:r>
          </a:p>
          <a:p>
            <a:r>
              <a:rPr lang="ru-RU" sz="2000" b="1" i="1">
                <a:solidFill>
                  <a:srgbClr val="000000"/>
                </a:solidFill>
              </a:rPr>
              <a:t>Поверхность ровная без трещин.</a:t>
            </a:r>
            <a:endParaRPr lang="ru-RU"/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38100" y="3949700"/>
            <a:ext cx="8424863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17303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Дайте характеристику вареникам ленивым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1533525" y="4594225"/>
            <a:ext cx="5761038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</a:rPr>
              <a:t>Форма ромбиков или кружочков,  без деформирования и слипания, масса – 15 г. </a:t>
            </a:r>
          </a:p>
        </p:txBody>
      </p:sp>
      <p:pic>
        <p:nvPicPr>
          <p:cNvPr id="1037" name="Picture 11" descr="asdg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25" y="2625725"/>
            <a:ext cx="222091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  <p:bldP spid="1894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/>
          <p:cNvSpPr>
            <a:spLocks noGrp="1" noChangeArrowheads="1"/>
          </p:cNvSpPr>
          <p:nvPr>
            <p:ph type="title"/>
          </p:nvPr>
        </p:nvSpPr>
        <p:spPr>
          <a:xfrm>
            <a:off x="448614" y="185560"/>
            <a:ext cx="5140817" cy="1143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/>
          <a:effectLst>
            <a:softEdge rad="317500"/>
          </a:effectLst>
          <a:extLst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Дегустационный лист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требования к качеству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73304" y="1328560"/>
            <a:ext cx="8642350" cy="2879725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  <p:txBody>
          <a:bodyPr>
            <a:spAutoFit/>
          </a:bodyPr>
          <a:lstStyle>
            <a:lvl1pPr marL="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Сырники из творога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</a:t>
            </a:r>
            <a:r>
              <a:rPr lang="ru-RU" sz="1600" dirty="0"/>
              <a:t> полукруглых пирожков с хорошо заделанными краями, не слипшимися, недеформированными, имеют однородную консистенцию, мягкую и нежную.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Цвет</a:t>
            </a:r>
            <a:r>
              <a:rPr lang="ru-RU" sz="1600" dirty="0"/>
              <a:t> – белый с кремовым оттенком, у творога – белый. Поверхность вареников блестящая от масла. Вкус в меру сладкий, без кислоты, без посторонних запахов и привкусов. Масса одного вареника 12 или 25 грамм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Вареники ленивые:</a:t>
            </a:r>
            <a:endParaRPr lang="ru-RU" dirty="0">
              <a:solidFill>
                <a:srgbClr val="FF5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Форма</a:t>
            </a:r>
            <a:r>
              <a:rPr lang="ru-RU" sz="1600" dirty="0"/>
              <a:t>  ромбики или кружочки, без деформирования, и слипания в комки, не расплывчатые.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Цвет</a:t>
            </a:r>
            <a:r>
              <a:rPr lang="ru-RU" sz="1600" dirty="0"/>
              <a:t> белый с желтоватым оттенком, запах свойственный творогу и маслу, вкус сладкий, консистенция мягкая.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83950" y="4306710"/>
          <a:ext cx="8624888" cy="208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222"/>
                <a:gridCol w="2156222"/>
                <a:gridCol w="2156222"/>
                <a:gridCol w="2156222"/>
              </a:tblGrid>
              <a:tr h="49549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Arial" charset="0"/>
                          <a:ea typeface="+mn-ea"/>
                          <a:cs typeface="+mn-cs"/>
                        </a:rPr>
                        <a:t>Оценка «5»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Arial" charset="0"/>
                          <a:ea typeface="+mn-ea"/>
                          <a:cs typeface="+mn-cs"/>
                        </a:rPr>
                        <a:t>Оценка «4»</a:t>
                      </a: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Arial" charset="0"/>
                          <a:ea typeface="+mn-ea"/>
                          <a:cs typeface="+mn-cs"/>
                        </a:rPr>
                        <a:t>Оценка «3»</a:t>
                      </a: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  <a:reflection blurRad="6350" stA="55000" endA="300" endPos="45500" dir="5400000" sy="-100000" algn="bl" rotWithShape="0"/>
                          </a:effectLst>
                          <a:latin typeface="Arial" charset="0"/>
                          <a:ea typeface="+mn-ea"/>
                          <a:cs typeface="+mn-cs"/>
                        </a:rPr>
                        <a:t>Оценка «2»</a:t>
                      </a: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15936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Блюдо полностью соответствует рецептуре, все органолептические  показатели высшего качества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</a:endParaRP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Блюдо с легко устранимым дефектом внешнего вида и вкуса</a:t>
                      </a:r>
                      <a:endParaRPr lang="ru-RU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Блюдо с более значительными нарушениями технологии приготовления, но устранимыми</a:t>
                      </a:r>
                      <a:endParaRPr lang="ru-RU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Блюдо с дефектами не допускающими их реализацию</a:t>
                      </a:r>
                      <a:endParaRPr lang="ru-RU" sz="1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40" marB="45740"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N1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06670">
            <a:off x="3954570" y="2365041"/>
            <a:ext cx="2952750" cy="2214562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  <a:extLst>
            <a:ext uri="{909E8E84-426E-40DD-AFC4-6F175D3DCCD1}"/>
          </a:extLst>
        </p:spPr>
      </p:pic>
      <p:pic>
        <p:nvPicPr>
          <p:cNvPr id="36869" name="Picture 5" descr="DSCN1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-705689">
            <a:off x="6579563" y="2821794"/>
            <a:ext cx="3671887" cy="2754312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317500"/>
          </a:effectLst>
          <a:extLst>
            <a:ext uri="{909E8E84-426E-40DD-AFC4-6F175D3DCCD1}"/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516"/>
            <a:ext cx="9274002" cy="1991932"/>
          </a:xfrm>
          <a:ln/>
          <a:effectLst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Самостоятельная </a:t>
            </a:r>
            <a:r>
              <a:rPr lang="ru-RU" sz="4000" dirty="0"/>
              <a:t>работа студента</a:t>
            </a:r>
          </a:p>
        </p:txBody>
      </p:sp>
      <p:pic>
        <p:nvPicPr>
          <p:cNvPr id="36870" name="Picture 6" descr="DSCN12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-608709">
            <a:off x="397452" y="1886036"/>
            <a:ext cx="3960813" cy="2970212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/>
          <p:cNvSpPr>
            <a:spLocks noGrp="1" noChangeArrowheads="1"/>
          </p:cNvSpPr>
          <p:nvPr>
            <p:ph type="title"/>
          </p:nvPr>
        </p:nvSpPr>
        <p:spPr>
          <a:xfrm>
            <a:off x="279191" y="373487"/>
            <a:ext cx="8761413" cy="998052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/>
          </a:extLst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Задания на закрепление материала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4875" y="1770063"/>
            <a:ext cx="7921625" cy="301625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5938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Какой толщины раскатывают творожную массу для вареников ленивых?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dirty="0"/>
              <a:t>Выберите правильный ответ: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а) температура подачи вареников: 55</a:t>
            </a:r>
            <a:r>
              <a:rPr lang="ru-RU" baseline="30000" dirty="0"/>
              <a:t>0</a:t>
            </a:r>
            <a:r>
              <a:rPr lang="ru-RU" dirty="0"/>
              <a:t>С,</a:t>
            </a:r>
            <a:r>
              <a:rPr lang="ru-RU" baseline="30000" dirty="0"/>
              <a:t> </a:t>
            </a:r>
            <a:r>
              <a:rPr lang="ru-RU" dirty="0"/>
              <a:t> 65</a:t>
            </a:r>
            <a:r>
              <a:rPr lang="ru-RU" baseline="30000" dirty="0"/>
              <a:t>0</a:t>
            </a:r>
            <a:r>
              <a:rPr lang="ru-RU" dirty="0"/>
              <a:t>С, 75</a:t>
            </a:r>
            <a:r>
              <a:rPr lang="ru-RU" baseline="30000" dirty="0"/>
              <a:t>0</a:t>
            </a:r>
            <a:r>
              <a:rPr lang="ru-RU" dirty="0"/>
              <a:t>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б) выход готового блюда – вареники ленивые со сметаной: </a:t>
            </a:r>
            <a:br>
              <a:rPr lang="ru-RU" dirty="0"/>
            </a:br>
            <a:r>
              <a:rPr lang="ru-RU" dirty="0"/>
              <a:t>     210 г., 220 г., 225 г.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3. При приготовлении вареников ленивых в большом количестве как нужно использовать сахар?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Срок хранения готовых вареников?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8" y="398977"/>
            <a:ext cx="8985541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x-none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Заключительный инструктаж. Анализ итогов занятия. Подведение итогов урока</a:t>
            </a:r>
            <a:r>
              <a:rPr lang="x-none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x-none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37256" y="1915867"/>
            <a:ext cx="8229600" cy="3857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Разбор типичных ошибок и выявление лучших работ. Объявление оценок за проделанную работу с аргументацией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Уборка рабочих мест.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x-none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Выдача домашнего задания: «Приготовление блюд лечебного питания: рыбные блюда» Ковалев Н. И. </a:t>
            </a:r>
            <a:r>
              <a:rPr lang="x-none" sz="2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</a:t>
            </a:r>
            <a:r>
              <a:rPr lang="x-none" sz="2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445</a:t>
            </a:r>
            <a:endParaRPr lang="ru-RU" sz="2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946" y="52345"/>
            <a:ext cx="6156102" cy="275961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15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istral" panose="03090702030407020403" pitchFamily="66" charset="0"/>
              </a:rPr>
              <a:t>Тема урока:</a:t>
            </a:r>
            <a:endParaRPr lang="ru-RU" sz="115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12949"/>
            <a:ext cx="10281926" cy="60799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dirty="0" smtClean="0">
                <a:ln w="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Script" panose="020B0504020000000003" pitchFamily="34" charset="0"/>
              </a:rPr>
              <a:t>Приготовление отварных и жареных блюд из творога</a:t>
            </a:r>
            <a:endParaRPr lang="ru-RU" sz="2400" dirty="0">
              <a:ln w="0">
                <a:solidFill>
                  <a:schemeClr val="accent6">
                    <a:lumMod val="5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Script" panose="020B0504020000000003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7843" y="3296948"/>
            <a:ext cx="4147256" cy="2970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5" name="Picture 4" descr="PIC_0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093361" y="3178710"/>
            <a:ext cx="3781285" cy="283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96757" y="2501265"/>
            <a:ext cx="4114800" cy="2555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Вареники ленивые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46386" y="2493794"/>
            <a:ext cx="3928243" cy="2555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сырники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Цель урока.</a:t>
            </a:r>
            <a:endParaRPr lang="ru-RU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47072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3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Научиться технологии приготовления, правилам подачи и оформления отварных и жаренных блюд из творога: вареников ленивых и сырников из творога</a:t>
            </a:r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spc="50" dirty="0" smtClean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Задачи занятия</a:t>
            </a:r>
            <a:endParaRPr lang="ru-RU" sz="7200" b="1" spc="50" dirty="0">
              <a:ln w="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1930400"/>
            <a:ext cx="9136369" cy="4032518"/>
          </a:xfrm>
          <a:effectLst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09600" indent="-609600" fontAlgn="auto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ru-RU" sz="2400" b="1" i="1" dirty="0" smtClean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609600" indent="-609600" fontAlgn="auto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Отработать </a:t>
            </a:r>
            <a:r>
              <a:rPr lang="ru-RU" sz="2400" b="1" i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закрепить действия и приемы при приготовлении блюд из творога </a:t>
            </a:r>
          </a:p>
          <a:p>
            <a:pPr marL="609600" indent="-609600" fontAlgn="auto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Соблюдать культуру труда, проявлять уверенность и творческий подход при приготовлении блюд</a:t>
            </a:r>
          </a:p>
          <a:p>
            <a:pPr marL="609600" indent="-609600" fontAlgn="auto">
              <a:lnSpc>
                <a:spcPct val="90000"/>
              </a:lnSpc>
              <a:spcBef>
                <a:spcPts val="3100"/>
              </a:spcBef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400" b="1" i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Рационально организовать свое рабочее место, анализировать ход работы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041" y="0"/>
            <a:ext cx="8761413" cy="706964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План урока.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54" y="547290"/>
            <a:ext cx="11127070" cy="6310709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Қостанай Индустриалдыөпедагогикалық колледжі КМҚК</a:t>
            </a:r>
            <a:endParaRPr lang="ru-RU" sz="12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КГКП «</a:t>
            </a:r>
            <a:r>
              <a:rPr lang="ru-RU" sz="1200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Костанайский</a:t>
            </a:r>
            <a:r>
              <a:rPr lang="ru-RU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индустриально-педагогический колледж»</a:t>
            </a:r>
            <a:endParaRPr lang="kk-KZ" sz="12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Директордың ОЖ </a:t>
            </a:r>
            <a:r>
              <a:rPr lang="kk-KZ" sz="12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бойынша орынбасары                                                                                                                 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ru-RU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Зам. директора по </a:t>
            </a:r>
            <a:r>
              <a:rPr lang="ru-RU" u="sng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УР</a:t>
            </a:r>
            <a:r>
              <a:rPr lang="ru-RU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ru-RU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Жанарстанова</a:t>
            </a:r>
            <a:r>
              <a:rPr lang="ru-RU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ru-RU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Д.Б</a:t>
            </a:r>
            <a:endParaRPr lang="ru-RU" sz="12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Мақұлданды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1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kk-KZ" u="sng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Одобрено</a:t>
            </a:r>
            <a:r>
              <a:rPr lang="kk-KZ" sz="1400" u="sng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endParaRPr lang="kk-KZ" sz="1400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ЦӘК төрағасы </a:t>
            </a:r>
            <a:r>
              <a:rPr lang="ru-RU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(</a:t>
            </a:r>
            <a:r>
              <a:rPr lang="kk-KZ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төрайымы</a:t>
            </a:r>
            <a:r>
              <a:rPr lang="ru-RU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)</a:t>
            </a:r>
            <a:endParaRPr lang="kk-KZ" sz="12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Председатель </a:t>
            </a:r>
            <a:r>
              <a:rPr lang="kk-KZ" u="sng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ЦМК</a:t>
            </a:r>
            <a:r>
              <a:rPr lang="ru-RU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ru-RU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Шамко</a:t>
            </a:r>
            <a:r>
              <a:rPr lang="ru-RU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Н.А</a:t>
            </a:r>
            <a:endParaRPr lang="ru-RU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1200" dirty="0" err="1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Кел</a:t>
            </a:r>
            <a:r>
              <a:rPr lang="kk-KZ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ісіді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u="sng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Согласовано</a:t>
            </a:r>
            <a:endParaRPr lang="kk-KZ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Әдіскер</a:t>
            </a:r>
            <a:endParaRPr lang="kk-KZ" sz="12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u="sng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Методист:</a:t>
            </a:r>
            <a:r>
              <a:rPr lang="kk-KZ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</a:t>
            </a:r>
            <a:r>
              <a:rPr lang="ru-RU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Смирнова </a:t>
            </a:r>
            <a:r>
              <a:rPr lang="ru-RU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Г.И.</a:t>
            </a:r>
            <a:endParaRPr lang="kk-KZ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Күні Дата</a:t>
            </a:r>
            <a:r>
              <a:rPr lang="ru-RU" sz="12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: </a:t>
            </a:r>
            <a:endParaRPr lang="ru-RU" sz="1200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Топ Группа</a:t>
            </a:r>
            <a:r>
              <a:rPr lang="kk-KZ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:</a:t>
            </a:r>
            <a:r>
              <a:rPr lang="ru-RU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 Light" panose="020B0502040204020203" pitchFamily="34" charset="0"/>
              </a:rPr>
              <a:t> 308 –ТПП</a:t>
            </a:r>
            <a:endParaRPr lang="kk-KZ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UI Light" panose="020B0502040204020203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2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Мамандығы </a:t>
            </a:r>
            <a:endParaRPr lang="ru-RU" sz="1200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Специальность</a:t>
            </a:r>
            <a:r>
              <a:rPr lang="ru-RU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: Профессиональное обучение.</a:t>
            </a:r>
            <a:endParaRPr lang="kk-KZ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1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Мамандандыру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Специализация</a:t>
            </a:r>
            <a:r>
              <a:rPr lang="kk-KZ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: Технология и организация производства продуктов питания.</a:t>
            </a:r>
            <a:endParaRPr lang="kk-KZ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069" y="161465"/>
            <a:ext cx="9637541" cy="6252213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400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Пән</a:t>
            </a:r>
            <a:r>
              <a:rPr lang="ru-RU" sz="1400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 </a:t>
            </a:r>
            <a:r>
              <a:rPr lang="ru-RU" u="sng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Предмет</a:t>
            </a:r>
            <a:r>
              <a:rPr lang="ru-RU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:</a:t>
            </a:r>
            <a:r>
              <a:rPr lang="ru-RU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 Производственное обучение</a:t>
            </a:r>
            <a:endParaRPr lang="kk-KZ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4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Өндірістік тілім - тәрбиенің шебері </a:t>
            </a:r>
            <a:endParaRPr lang="kk-KZ" sz="1400" dirty="0" smtClean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u="sng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мастер </a:t>
            </a:r>
            <a:r>
              <a:rPr lang="ru-RU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п/о:</a:t>
            </a:r>
            <a:r>
              <a:rPr lang="ru-RU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 Золотарева И.А</a:t>
            </a:r>
            <a:endParaRPr lang="ru-RU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000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Методическая цель:</a:t>
            </a:r>
            <a:r>
              <a:rPr lang="ru-RU" sz="20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 </a:t>
            </a:r>
            <a:r>
              <a:rPr lang="kk-KZ" sz="20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Применение новых технологий на уроках производственного обучения способствующих углублению и расширению профессиональных знаний, умений и навыков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kk-KZ" dirty="0" smtClean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400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Сабақтың жоспары</a:t>
            </a:r>
            <a:r>
              <a:rPr lang="ru-RU" sz="14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 </a:t>
            </a:r>
            <a:r>
              <a:rPr lang="ru-RU" dirty="0" smtClean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План </a:t>
            </a:r>
            <a:r>
              <a:rPr lang="ru-RU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урока</a:t>
            </a:r>
            <a:endParaRPr lang="kk-KZ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4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Сабақтың тақырыбы: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Тема урока</a:t>
            </a:r>
            <a:r>
              <a:rPr lang="kk-KZ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: Приготовление отварных и жареных блюд : вареников ленивых и сырников из творога</a:t>
            </a:r>
            <a:endParaRPr lang="kk-KZ" u="sng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4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Үш бірыңғай сабақтың мақсаты: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u="sng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Триединая цель занятия: </a:t>
            </a:r>
            <a:endParaRPr lang="kk-KZ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14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Білімділік:</a:t>
            </a:r>
            <a:endParaRPr lang="ru-RU" sz="1400" dirty="0">
              <a:ln w="13462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egoe UI Light" panose="020B0502040204020203" pitchFamily="34" charset="0"/>
              <a:cs typeface="Consolas" panose="020B06090202040302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Образовательная: Научить студентов последовательному ведению технологического процесса 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400" dirty="0">
                <a:ln w="13462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UI Light" panose="020B0502040204020203" pitchFamily="34" charset="0"/>
                <a:cs typeface="Consolas" panose="020B0609020204030204" pitchFamily="49" charset="0"/>
              </a:rPr>
              <a:t> Приготовлению отварных и жареных  блюд из творога.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644525"/>
            <a:ext cx="9478963" cy="5318125"/>
          </a:xfrm>
        </p:spPr>
        <p:txBody>
          <a:bodyPr rtlCol="0">
            <a:normAutofit fontScale="85000" lnSpcReduction="20000"/>
          </a:bodyPr>
          <a:lstStyle/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Дамытушылық</a:t>
            </a: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Развивающая: Способствовать развитию профессиональных умений и навыков.</a:t>
            </a:r>
            <a:endParaRPr lang="kk-KZ" sz="2300" b="1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Тәрбиелік</a:t>
            </a: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Воспитательная: Воспитывать самостоятельность и чувство ответственности за результат  учебного труда, бережное и экономное отношение к сырью</a:t>
            </a:r>
            <a:endParaRPr lang="kk-KZ" sz="2300" b="1" u="sng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Сабақтың типі</a:t>
            </a:r>
            <a:r>
              <a:rPr lang="ru-RU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Тип урока:</a:t>
            </a: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Урок по  выполнению комплексных работ</a:t>
            </a:r>
            <a:endParaRPr lang="kk-KZ" sz="2300" b="1" u="sng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Сабақтың түрі</a:t>
            </a:r>
            <a:r>
              <a:rPr lang="ru-RU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Методы обучения:</a:t>
            </a: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словесные - беседа, наглядные -  личный показ мастером трудовых приемов и операций; практические- самостоятельная работа обучающихся, бригадная форма организации учебной деятельности</a:t>
            </a:r>
            <a:endParaRPr lang="kk-KZ" sz="2300" b="1" u="sng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Пәнаралық байланыс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Межпредная связь: </a:t>
            </a: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Организация производства –«Организация работы горячего цеха»,  товароведение «Кисломолочные продукты»</a:t>
            </a:r>
            <a:endParaRPr lang="kk-KZ" sz="2300" b="1" u="sng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Сабақ жабдыктауы</a:t>
            </a:r>
            <a:endParaRPr lang="ru-RU" sz="2300" b="1" u="sng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</a:t>
            </a:r>
            <a:r>
              <a:rPr lang="kk-KZ" sz="2300" b="1" u="sng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снащение занятия</a:t>
            </a:r>
            <a:r>
              <a:rPr lang="ru-RU" sz="2300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Интерактивное оборудование, презентация, видео ролик, сырье,    инвентарь и посуда</a:t>
            </a:r>
            <a:endParaRPr lang="x-none" sz="2300" b="1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3" y="347663"/>
            <a:ext cx="8596312" cy="6015037"/>
          </a:xfrm>
        </p:spPr>
        <p:txBody>
          <a:bodyPr rtlCol="0">
            <a:normAutofit/>
          </a:bodyPr>
          <a:lstStyle/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Практикалық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саба</a:t>
            </a: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қ</a:t>
            </a: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тың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құрылымы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жүрісі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).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Структура (ход) практического занятия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Ұйымдастыру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б</a:t>
            </a: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ө</a:t>
            </a: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лімі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Организационная часть: 3 мин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1. Приветствие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2. Проверка наличия студентов.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3. Внешнего вида.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4. Проверка наличия дневников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Кіріспе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н</a:t>
            </a: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ұ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</a:t>
            </a: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қ</a:t>
            </a: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ау. Вводный инструктаж: 37 мин 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1. С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ообщение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темы и цели урока: 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Тема: « Приготовление вареников ленивых и сырников из творога»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Цель</a:t>
            </a: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Н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аучиться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технологии приготовления, правилам подачи и оформления вареников ленивых, сырников из творога»</a:t>
            </a:r>
            <a:endParaRPr lang="x-none" b="1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x-none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2. В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ыявление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знаний обучающихся по материалу урока :   </a:t>
            </a:r>
            <a:endParaRPr lang="kk-KZ" b="1" dirty="0">
              <a:ln w="0"/>
              <a:solidFill>
                <a:schemeClr val="tx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kk-KZ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Ф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ронтальный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устный опрос:(презентация вспомним)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Какой творог используют для приготовления блюд лечебного питания?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Какие вещества содержатся </a:t>
            </a:r>
          </a:p>
          <a:p>
            <a:pPr marL="812800" indent="-81280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в твороге?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845</Words>
  <Application>Microsoft Office PowerPoint</Application>
  <PresentationFormat>Произвольный</PresentationFormat>
  <Paragraphs>133</Paragraphs>
  <Slides>25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Trebuchet MS</vt:lpstr>
      <vt:lpstr>Arial</vt:lpstr>
      <vt:lpstr>Wingdings 3</vt:lpstr>
      <vt:lpstr>Calibri</vt:lpstr>
      <vt:lpstr>Times New Roman</vt:lpstr>
      <vt:lpstr>Wingdings</vt:lpstr>
      <vt:lpstr>Грань</vt:lpstr>
      <vt:lpstr>Грань</vt:lpstr>
      <vt:lpstr>Грань</vt:lpstr>
      <vt:lpstr>Грань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Вспомним?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Қостанай Индустриалды-педагогикалық колледжі КМҚК КГКП «Костанайский индустриально-педагогический колледж»</dc:title>
  <dc:creator>BIblComp12</dc:creator>
  <cp:lastModifiedBy>345</cp:lastModifiedBy>
  <cp:revision>11</cp:revision>
  <dcterms:created xsi:type="dcterms:W3CDTF">2015-02-09T08:01:27Z</dcterms:created>
  <dcterms:modified xsi:type="dcterms:W3CDTF">2015-02-17T09:50:51Z</dcterms:modified>
</cp:coreProperties>
</file>