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70" r:id="rId9"/>
    <p:sldId id="271" r:id="rId10"/>
    <p:sldId id="265" r:id="rId11"/>
    <p:sldId id="266" r:id="rId12"/>
    <p:sldId id="267" r:id="rId13"/>
    <p:sldId id="268" r:id="rId14"/>
    <p:sldId id="272" r:id="rId15"/>
    <p:sldId id="273" r:id="rId16"/>
    <p:sldId id="278" r:id="rId17"/>
    <p:sldId id="279" r:id="rId18"/>
    <p:sldId id="274" r:id="rId19"/>
    <p:sldId id="275" r:id="rId20"/>
    <p:sldId id="276" r:id="rId21"/>
    <p:sldId id="277" r:id="rId22"/>
    <p:sldId id="28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49" autoAdjust="0"/>
  </p:normalViewPr>
  <p:slideViewPr>
    <p:cSldViewPr>
      <p:cViewPr varScale="1">
        <p:scale>
          <a:sx n="68" d="100"/>
          <a:sy n="6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471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71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71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71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71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71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71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71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71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71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71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71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71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71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71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/>
            </a:p>
          </p:txBody>
        </p:sp>
        <p:sp>
          <p:nvSpPr>
            <p:cNvPr id="471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/>
            </a:p>
          </p:txBody>
        </p:sp>
        <p:sp>
          <p:nvSpPr>
            <p:cNvPr id="471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471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471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471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471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471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471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71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471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471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471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471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71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71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71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71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71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3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3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3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3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3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3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3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3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3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3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3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3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3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3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3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3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3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3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3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3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3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3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7322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7323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7324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3382C298-656B-4BF4-92B8-ED9E3C13F799}" type="datetimeFigureOut">
              <a:rPr lang="ru-RU"/>
              <a:pPr/>
              <a:t>17.06.2016</a:t>
            </a:fld>
            <a:endParaRPr lang="ru-RU"/>
          </a:p>
        </p:txBody>
      </p:sp>
      <p:sp>
        <p:nvSpPr>
          <p:cNvPr id="47325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7326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2C209A-1202-4185-B3F3-3993FFBE70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F49C81-76AC-48FE-8B6C-4A9C36C948C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B8B5C91-9201-4DCD-829C-DD92119442F4}" type="datetimeFigureOut">
              <a:rPr lang="ru-RU"/>
              <a:pPr/>
              <a:t>17.06.2016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26BD7E-C69E-4D09-813C-44275CE582F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1709094-1938-40D6-B524-F819F3C8C3E0}" type="datetimeFigureOut">
              <a:rPr lang="ru-RU"/>
              <a:pPr/>
              <a:t>17.06.2016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4B45DC-DCB1-4D9D-819E-F92755AC124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8D7E7FD-24B0-40CE-AC59-F312F8A8A01D}" type="datetimeFigureOut">
              <a:rPr lang="ru-RU"/>
              <a:pPr/>
              <a:t>17.06.2016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3962F3-81FC-4AA0-A770-7B280827E34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3B41F6D-8C27-45F7-AA6B-20AAA27C1779}" type="datetimeFigureOut">
              <a:rPr lang="ru-RU"/>
              <a:pPr/>
              <a:t>17.06.2016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6FCF0E-C68A-47AC-9709-D67C5215680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533BE4C-A151-41EC-AC5E-EC42494D16F2}" type="datetimeFigureOut">
              <a:rPr lang="ru-RU"/>
              <a:pPr/>
              <a:t>17.06.2016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BA88DA-AD5F-42AC-836A-DCDB0370680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E8D0AA2-2FE0-4905-A119-16612FE8A0C9}" type="datetimeFigureOut">
              <a:rPr lang="ru-RU"/>
              <a:pPr/>
              <a:t>17.06.2016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14BBE7-A335-4B54-93F7-A27E4DE4453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705D164-EF4C-4728-8D91-0AB97FC7EEB3}" type="datetimeFigureOut">
              <a:rPr lang="ru-RU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615FA0-A5DB-4D8E-A67D-C5EBD4EA714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F886C6A-E53D-4CB5-B2FE-FF5261690F10}" type="datetimeFigureOut">
              <a:rPr lang="ru-RU"/>
              <a:pPr/>
              <a:t>17.06.2016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F5C529-4AC2-4F76-8349-E0D4975C21F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DFC645A-232F-49D1-B43C-9C200F4F6906}" type="datetimeFigureOut">
              <a:rPr lang="ru-RU"/>
              <a:pPr/>
              <a:t>17.06.2016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36A25A-5C62-40D5-81AD-DDC0E583B65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F525CAC-0DEB-425C-95EC-88D2BFFFA398}" type="datetimeFigureOut">
              <a:rPr lang="ru-RU"/>
              <a:pPr/>
              <a:t>17.06.2016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4608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08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08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08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08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08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08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09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09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09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09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09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09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09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09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09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09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10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10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10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10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10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10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10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10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10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10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11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11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11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11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11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11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1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1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1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1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2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2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2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2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2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2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2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2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2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2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3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3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3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3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3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3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3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3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3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3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4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4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4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4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4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4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4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4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4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4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5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5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5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5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5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5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5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5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5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5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6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6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6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6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6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6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6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6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6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6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7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7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7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7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7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7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7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7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7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7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8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8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8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8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8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8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8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8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8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8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9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9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9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9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9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9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9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9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9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9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0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0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0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0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0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0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0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0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0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0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1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1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1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1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1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1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1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1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1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1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2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2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2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2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2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2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2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2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2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2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3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3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3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3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3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3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3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3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3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3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4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4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4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4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4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4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4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4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4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4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5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5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5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5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5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5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5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5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5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5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6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6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6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6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6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6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6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6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6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6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7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7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7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7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7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7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7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7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7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7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8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8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8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8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8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8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8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8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8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8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9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9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9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9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9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9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9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9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6298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8B6BCE8-DE8C-4C86-A8B3-E4C821E98F4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6299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782C497-299D-4C43-BC22-7FFDED1FCEE0}" type="datetimeFigureOut">
              <a:rPr lang="ru-RU"/>
              <a:pPr/>
              <a:t>17.06.2016</a:t>
            </a:fld>
            <a:endParaRPr lang="ru-RU"/>
          </a:p>
        </p:txBody>
      </p:sp>
      <p:sp>
        <p:nvSpPr>
          <p:cNvPr id="46300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6301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302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1657350"/>
          </a:xfrm>
        </p:spPr>
        <p:txBody>
          <a:bodyPr>
            <a:normAutofit/>
          </a:bodyPr>
          <a:lstStyle/>
          <a:p>
            <a:r>
              <a:rPr lang="kk-KZ" sz="1400" i="1">
                <a:solidFill>
                  <a:srgbClr val="00B0F0"/>
                </a:solidFill>
              </a:rPr>
              <a:t>«ҚОСТАНАЙ  ИНДУСТРИАЛДЫ-ПЕДАГОГИКАЛЫҚ КОЛЛЕДЖІ» КМҚК</a:t>
            </a:r>
            <a:br>
              <a:rPr lang="kk-KZ" sz="1400" i="1">
                <a:solidFill>
                  <a:srgbClr val="00B0F0"/>
                </a:solidFill>
              </a:rPr>
            </a:br>
            <a:r>
              <a:rPr lang="kk-KZ" sz="1600" i="1">
                <a:solidFill>
                  <a:srgbClr val="00B0F0"/>
                </a:solidFill>
              </a:rPr>
              <a:t> </a:t>
            </a:r>
            <a:r>
              <a:rPr lang="kk-KZ" sz="1400" i="1">
                <a:solidFill>
                  <a:srgbClr val="00B0F0"/>
                </a:solidFill>
              </a:rPr>
              <a:t>КГКП «КОСТАНАЙСКИЙ ИНДУСТРИАЛЬНО-ПЕДАГОГИЧЕСКИЙ КОЛЛЕДЖ»</a:t>
            </a:r>
            <a:r>
              <a:rPr lang="kk-KZ" sz="2800">
                <a:solidFill>
                  <a:srgbClr val="00B0F0"/>
                </a:solidFill>
              </a:rPr>
              <a:t> </a:t>
            </a:r>
            <a:r>
              <a:rPr lang="kk-KZ" sz="3200">
                <a:solidFill>
                  <a:srgbClr val="00B0F0"/>
                </a:solidFill>
              </a:rPr>
              <a:t/>
            </a:r>
            <a:br>
              <a:rPr lang="kk-KZ" sz="3200">
                <a:solidFill>
                  <a:srgbClr val="00B0F0"/>
                </a:solidFill>
              </a:rPr>
            </a:br>
            <a:r>
              <a:rPr lang="ru-RU" sz="2400" b="1" i="1"/>
              <a:t>Мастер производственного обучения</a:t>
            </a:r>
            <a:r>
              <a:rPr lang="ru-RU" sz="1400" b="1" i="1"/>
              <a:t/>
            </a:r>
            <a:br>
              <a:rPr lang="ru-RU" sz="1400" b="1" i="1"/>
            </a:br>
            <a:r>
              <a:rPr lang="ru-RU" sz="2800" b="1" i="1"/>
              <a:t>Щегрин Михаил Николаевич</a:t>
            </a:r>
            <a:r>
              <a:rPr lang="kk-KZ" sz="1100" i="1"/>
              <a:t/>
            </a:r>
            <a:br>
              <a:rPr lang="kk-KZ" sz="1100" i="1"/>
            </a:br>
            <a:endParaRPr lang="ru-RU" sz="1100"/>
          </a:p>
        </p:txBody>
      </p:sp>
      <p:pic>
        <p:nvPicPr>
          <p:cNvPr id="13314" name="Объект 6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339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75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0"/>
            <a:ext cx="47164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4275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3429000"/>
            <a:ext cx="47164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79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4572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00438"/>
            <a:ext cx="4572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6988" y="115888"/>
            <a:ext cx="9144001" cy="12017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Инструкционная карта № 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1.Е.Т.О. комбайна «ESSIL-КЗС-740».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504" y="1316959"/>
          <a:ext cx="8963924" cy="5424404"/>
        </p:xfrm>
        <a:graphic>
          <a:graphicData uri="http://schemas.openxmlformats.org/drawingml/2006/table">
            <a:tbl>
              <a:tblPr/>
              <a:tblGrid>
                <a:gridCol w="6318470"/>
                <a:gridCol w="2645454"/>
              </a:tblGrid>
              <a:tr h="287372">
                <a:tc>
                  <a:txBody>
                    <a:bodyPr/>
                    <a:lstStyle/>
                    <a:p>
                      <a:pPr rtl="0"/>
                      <a:r>
                        <a:rPr lang="ru-RU" sz="1100" dirty="0">
                          <a:effectLst/>
                          <a:latin typeface="Arial, serif"/>
                        </a:rPr>
                        <a:t>Виды технического обслуживания</a:t>
                      </a:r>
                      <a:endParaRPr lang="ru-RU" sz="16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ru-RU" sz="1100">
                          <a:effectLst/>
                          <a:latin typeface="Arial, serif"/>
                        </a:rPr>
                        <a:t>Периодичность</a:t>
                      </a:r>
                      <a:endParaRPr lang="ru-RU" sz="1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0781">
                <a:tc>
                  <a:txBody>
                    <a:bodyPr/>
                    <a:lstStyle/>
                    <a:p>
                      <a:pPr algn="just" rtl="0"/>
                      <a:r>
                        <a:rPr lang="ru-RU" sz="1600" dirty="0">
                          <a:effectLst/>
                          <a:latin typeface="Arial, serif"/>
                        </a:rPr>
                        <a:t>Ежесменное техническое обслуживание (ЕТО)</a:t>
                      </a:r>
                      <a:endParaRPr lang="ru-RU" sz="16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dirty="0">
                          <a:effectLst/>
                          <a:latin typeface="Arial, serif"/>
                        </a:rPr>
                        <a:t>8-10 </a:t>
                      </a:r>
                      <a:r>
                        <a:rPr lang="ru-RU" sz="1600" dirty="0" err="1">
                          <a:effectLst/>
                          <a:latin typeface="Arial, serif"/>
                        </a:rPr>
                        <a:t>моточасов</a:t>
                      </a:r>
                      <a:r>
                        <a:rPr lang="ru-RU" sz="1600" dirty="0">
                          <a:effectLst/>
                          <a:latin typeface="Arial, serif"/>
                        </a:rPr>
                        <a:t>.</a:t>
                      </a:r>
                      <a:endParaRPr lang="ru-RU" sz="16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</a:tr>
              <a:tr h="570781">
                <a:tc>
                  <a:txBody>
                    <a:bodyPr/>
                    <a:lstStyle/>
                    <a:p>
                      <a:pPr algn="just" rtl="0"/>
                      <a:r>
                        <a:rPr lang="ru-RU" sz="1600" dirty="0">
                          <a:effectLst/>
                          <a:latin typeface="Arial, serif"/>
                        </a:rPr>
                        <a:t>Первое техническое обслуживание (ТО-1)</a:t>
                      </a:r>
                      <a:endParaRPr lang="ru-RU" sz="16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dirty="0">
                          <a:effectLst/>
                          <a:latin typeface="Arial, serif"/>
                        </a:rPr>
                        <a:t>60 </a:t>
                      </a:r>
                      <a:r>
                        <a:rPr lang="ru-RU" sz="1600" dirty="0" err="1">
                          <a:effectLst/>
                          <a:latin typeface="Arial, serif"/>
                        </a:rPr>
                        <a:t>моточасов</a:t>
                      </a:r>
                      <a:endParaRPr lang="ru-RU" sz="16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0781">
                <a:tc>
                  <a:txBody>
                    <a:bodyPr/>
                    <a:lstStyle/>
                    <a:p>
                      <a:pPr algn="just" rtl="0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, serif"/>
                        </a:rPr>
                        <a:t>Второе техническое обслуживание (ТО-2)</a:t>
                      </a:r>
                      <a:endParaRPr lang="ru-RU" sz="1600" b="1" cap="none" spc="0" dirty="0">
                        <a:ln w="1905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dirty="0" smtClean="0">
                          <a:effectLst/>
                          <a:latin typeface="Arial, serif"/>
                        </a:rPr>
                        <a:t>240 </a:t>
                      </a:r>
                      <a:r>
                        <a:rPr lang="ru-RU" sz="1600" dirty="0" err="1" smtClean="0">
                          <a:effectLst/>
                          <a:latin typeface="Arial, serif"/>
                        </a:rPr>
                        <a:t>моточасов</a:t>
                      </a:r>
                      <a:endParaRPr lang="ru-RU" sz="16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0781">
                <a:tc>
                  <a:txBody>
                    <a:bodyPr/>
                    <a:lstStyle/>
                    <a:p>
                      <a:pPr algn="just" rtl="0"/>
                      <a:r>
                        <a:rPr lang="ru-RU" sz="1600" dirty="0">
                          <a:effectLst/>
                          <a:latin typeface="Arial, serif"/>
                        </a:rPr>
                        <a:t>Третье техническое обслуживание (ТО-3)</a:t>
                      </a:r>
                      <a:endParaRPr lang="ru-RU" sz="16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dirty="0">
                          <a:effectLst/>
                          <a:latin typeface="Arial, serif"/>
                        </a:rPr>
                        <a:t>960 </a:t>
                      </a:r>
                      <a:r>
                        <a:rPr lang="ru-RU" sz="1600" dirty="0" err="1">
                          <a:effectLst/>
                          <a:latin typeface="Arial, serif"/>
                        </a:rPr>
                        <a:t>моточасов</a:t>
                      </a:r>
                      <a:endParaRPr lang="ru-RU" sz="16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6954">
                <a:tc>
                  <a:txBody>
                    <a:bodyPr/>
                    <a:lstStyle/>
                    <a:p>
                      <a:pPr algn="just" rtl="0"/>
                      <a:r>
                        <a:rPr lang="ru-RU" sz="1600" dirty="0">
                          <a:effectLst/>
                          <a:latin typeface="Arial, serif"/>
                        </a:rPr>
                        <a:t>Сезонное техническое обслуживание при переходе к весенне-летнему периоду эксплуатации (ТО-ВЛ)</a:t>
                      </a:r>
                      <a:endParaRPr lang="ru-RU" sz="16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ru-RU" sz="1600" dirty="0">
                          <a:effectLst/>
                          <a:latin typeface="Arial, serif"/>
                        </a:rPr>
                        <a:t>При установившейся температуре воздуха выше 5</a:t>
                      </a:r>
                      <a:r>
                        <a:rPr lang="ru-RU" sz="1600" baseline="30000" dirty="0">
                          <a:effectLst/>
                          <a:latin typeface="Arial, serif"/>
                        </a:rPr>
                        <a:t>0</a:t>
                      </a:r>
                      <a:r>
                        <a:rPr lang="ru-RU" sz="1600" dirty="0">
                          <a:effectLst/>
                          <a:latin typeface="Arial, serif"/>
                        </a:rPr>
                        <a:t> С</a:t>
                      </a:r>
                      <a:endParaRPr lang="ru-RU" sz="16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6954">
                <a:tc>
                  <a:txBody>
                    <a:bodyPr/>
                    <a:lstStyle/>
                    <a:p>
                      <a:pPr algn="just" rtl="0"/>
                      <a:r>
                        <a:rPr lang="ru-RU" sz="1600" dirty="0">
                          <a:effectLst/>
                          <a:latin typeface="Arial, serif"/>
                        </a:rPr>
                        <a:t>Сезонное техническое обслуживание при переходе к осенне-зимнему периоду эксплуатации (ТО-ОЗ)</a:t>
                      </a:r>
                      <a:endParaRPr lang="ru-RU" sz="16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ru-RU" sz="1600" dirty="0">
                          <a:effectLst/>
                          <a:latin typeface="Arial, serif"/>
                        </a:rPr>
                        <a:t>При установившейся температуре воздуха ниже 5</a:t>
                      </a:r>
                      <a:r>
                        <a:rPr lang="ru-RU" sz="1600" baseline="30000" dirty="0">
                          <a:effectLst/>
                          <a:latin typeface="Arial, serif"/>
                        </a:rPr>
                        <a:t>0</a:t>
                      </a:r>
                      <a:r>
                        <a:rPr lang="ru-RU" sz="1600" dirty="0">
                          <a:effectLst/>
                          <a:latin typeface="Arial, serif"/>
                        </a:rPr>
                        <a:t> С</a:t>
                      </a:r>
                      <a:endParaRPr lang="ru-RU" sz="16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875" y="188913"/>
            <a:ext cx="9253538" cy="64627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Ежесменное техническое обслуживание (ЕТО)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При ЕТО проведите следующие операции</a:t>
            </a:r>
            <a:r>
              <a:rPr lang="ru-RU" dirty="0"/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1)очистить от пыли и грязи составные части комбайна;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2) очистите радиатор, вращающийся воздухозаборник, жатку, очистку молотилки от пожнивных остатков;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3) проверить и при необходимости устранить </a:t>
            </a:r>
            <a:r>
              <a:rPr lang="ru-RU" dirty="0" err="1"/>
              <a:t>подтекания</a:t>
            </a:r>
            <a:r>
              <a:rPr lang="ru-RU" dirty="0"/>
              <a:t> масла, топлива, электролита, тормозной и охлаждающей жидкостей;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4) проверить и при необходимости долейте масло в картер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двигателя, в коробку диапазонов, в бортовые редуктора ведущего 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моста, охлаждающую жидкость в расширительный </a:t>
            </a:r>
            <a:r>
              <a:rPr lang="ru-RU" dirty="0" err="1"/>
              <a:t>бачёк</a:t>
            </a:r>
            <a:r>
              <a:rPr lang="ru-RU" dirty="0"/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5) проверить работу двигателя, рулевого управления, системы освещения, сигнализаций-световой, звуковой, и тормозов;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6) смажьте составные части молотилки и жатки согласно схем смазки (рисунок 3.1; 3.2; 3.3; 3.4);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7) проверьте и при необходимости отрегулируйте натяжение цепных и ременных передач;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8) выполните работы, предусмотренные ИЭ на двигатель </a:t>
            </a:r>
            <a:r>
              <a:rPr lang="ru-RU" dirty="0" err="1"/>
              <a:t>и</a:t>
            </a:r>
            <a:r>
              <a:rPr lang="ru-RU" dirty="0" err="1"/>
              <a:t>климатическую</a:t>
            </a:r>
            <a:r>
              <a:rPr lang="ru-RU" dirty="0"/>
              <a:t> установку;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9) запустите двигатель и проверьте работоспособность и взаимодействие всех узлов, приборов и механизмов комбайна;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10) проверьте затяжку болтов крепления водила, винтов крепления шкива, клемм зажима головки ножа угловой передачи и, при необходимости, затяните моментом (140</a:t>
            </a:r>
            <a:r>
              <a:rPr lang="ru-RU" baseline="-25000" dirty="0"/>
              <a:t>-5</a:t>
            </a:r>
            <a:r>
              <a:rPr lang="ru-RU" dirty="0"/>
              <a:t>) </a:t>
            </a:r>
            <a:r>
              <a:rPr lang="ru-RU" dirty="0" err="1"/>
              <a:t>Н·м</a:t>
            </a:r>
            <a:r>
              <a:rPr lang="ru-RU" dirty="0"/>
              <a:t>, (32-35) </a:t>
            </a:r>
            <a:r>
              <a:rPr lang="ru-RU" dirty="0" err="1"/>
              <a:t>Н·м</a:t>
            </a:r>
            <a:r>
              <a:rPr lang="ru-RU" dirty="0"/>
              <a:t> и (44-55) </a:t>
            </a:r>
            <a:r>
              <a:rPr lang="ru-RU" dirty="0" err="1"/>
              <a:t>Н·м</a:t>
            </a:r>
            <a:r>
              <a:rPr lang="ru-RU" dirty="0"/>
              <a:t> соответственно</a:t>
            </a:r>
            <a:r>
              <a:rPr lang="ru-RU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8" y="1196975"/>
            <a:ext cx="8980487" cy="480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Перечень операций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3.3 </a:t>
            </a:r>
            <a:r>
              <a:rPr lang="ru-RU" b="1" dirty="0"/>
              <a:t>С м а з к а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3.3.1 Срок службы и бесперебойная работа комбайна в значительной степени зависят от правильной и своевременной его смазки.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Смазку производите только рекомендованными заводом-изготовителем сортами смазок и масел (приложение В).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Смазочные материалы должны быть чистыми и не содержать посторонних механических примесей и воды. Перед смазкой протрите от пыли и грязи масленки и места у заправочных отверстий.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Смазку молотилки и жатки проводите в соответствии с таблицей 3.2 и схемами смазки (рисунок 3.1, 3.2, 3.3, 3.4), смазку двигателя проводите в соответствии с его ИЭ. 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2124075" y="115888"/>
            <a:ext cx="431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Таблица 3.2 – </a:t>
            </a:r>
            <a:r>
              <a:rPr lang="ru-RU" b="1">
                <a:latin typeface="Calibri" pitchFamily="34" charset="0"/>
              </a:rPr>
              <a:t>Таблица смазки комбайна.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692696"/>
          <a:ext cx="8640961" cy="588376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020594"/>
                <a:gridCol w="1035602"/>
                <a:gridCol w="1230714"/>
                <a:gridCol w="210122"/>
                <a:gridCol w="3196856"/>
                <a:gridCol w="1947073"/>
              </a:tblGrid>
              <a:tr h="432048">
                <a:tc>
                  <a:txBody>
                    <a:bodyPr/>
                    <a:lstStyle/>
                    <a:p>
                      <a:pPr algn="just" rtl="0"/>
                      <a:r>
                        <a:rPr lang="ru-RU" sz="2000" dirty="0">
                          <a:effectLst/>
                        </a:rPr>
                        <a:t>№ </a:t>
                      </a:r>
                      <a:r>
                        <a:rPr lang="ru-RU" sz="1400" dirty="0">
                          <a:effectLst/>
                        </a:rPr>
                        <a:t>поз. </a:t>
                      </a:r>
                      <a:endParaRPr lang="ru-RU" sz="2000" dirty="0">
                        <a:effectLst/>
                      </a:endParaRPr>
                    </a:p>
                    <a:p>
                      <a:pPr algn="just" rtl="0"/>
                      <a:r>
                        <a:rPr lang="ru-RU" sz="1400" dirty="0">
                          <a:effectLst/>
                        </a:rPr>
                        <a:t>на схеме смазки</a:t>
                      </a:r>
                      <a:endParaRPr lang="ru-RU" sz="2000" dirty="0">
                        <a:effectLst/>
                      </a:endParaRPr>
                    </a:p>
                  </a:txBody>
                  <a:tcPr marL="34678" marR="34678" marT="34678" marB="34678"/>
                </a:tc>
                <a:tc gridSpan="3">
                  <a:txBody>
                    <a:bodyPr/>
                    <a:lstStyle/>
                    <a:p>
                      <a:pPr algn="ctr" rtl="0"/>
                      <a:r>
                        <a:rPr lang="ru-RU" sz="1400" dirty="0">
                          <a:effectLst/>
                        </a:rPr>
                        <a:t>Наименование точек смазки</a:t>
                      </a:r>
                      <a:endParaRPr lang="ru-RU" sz="2000" dirty="0">
                        <a:effectLst/>
                      </a:endParaRPr>
                    </a:p>
                  </a:txBody>
                  <a:tcPr marL="34678" marR="34678" marT="34678" marB="3467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dirty="0">
                          <a:effectLst/>
                        </a:rPr>
                        <a:t>Наименование и марка смазки при эксплуатации и хранении</a:t>
                      </a:r>
                      <a:endParaRPr lang="ru-RU" sz="2000" dirty="0">
                        <a:effectLst/>
                      </a:endParaRPr>
                    </a:p>
                  </a:txBody>
                  <a:tcPr marL="34678" marR="34678" marT="34678" marB="34678"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ru-RU" sz="1400">
                          <a:effectLst/>
                        </a:rPr>
                        <a:t>Кол.</a:t>
                      </a:r>
                      <a:endParaRPr lang="ru-RU" sz="2000">
                        <a:effectLst/>
                      </a:endParaRPr>
                    </a:p>
                    <a:p>
                      <a:pPr algn="just" rtl="0"/>
                      <a:r>
                        <a:rPr lang="ru-RU" sz="1400">
                          <a:effectLst/>
                        </a:rPr>
                        <a:t>точек </a:t>
                      </a:r>
                      <a:endParaRPr lang="ru-RU" sz="2000">
                        <a:effectLst/>
                      </a:endParaRPr>
                    </a:p>
                    <a:p>
                      <a:pPr algn="just" rtl="0"/>
                      <a:r>
                        <a:rPr lang="ru-RU" sz="1400">
                          <a:effectLst/>
                        </a:rPr>
                        <a:t>смазки</a:t>
                      </a:r>
                      <a:endParaRPr lang="ru-RU" sz="2000">
                        <a:effectLst/>
                      </a:endParaRPr>
                    </a:p>
                  </a:txBody>
                  <a:tcPr marL="34678" marR="34678" marT="34678" marB="34678"/>
                </a:tc>
              </a:tr>
              <a:tr h="965736">
                <a:tc gridSpan="2">
                  <a:txBody>
                    <a:bodyPr/>
                    <a:lstStyle/>
                    <a:p>
                      <a:pPr rtl="0"/>
                      <a:endParaRPr lang="ru-RU" sz="2000" dirty="0">
                        <a:effectLst/>
                      </a:endParaRPr>
                    </a:p>
                    <a:p>
                      <a:pPr rtl="0">
                        <a:lnSpc>
                          <a:spcPts val="120"/>
                        </a:lnSpc>
                      </a:pPr>
                      <a:r>
                        <a:rPr lang="ru-RU" sz="1400" u="sng" dirty="0">
                          <a:effectLst/>
                        </a:rPr>
                        <a:t>Молотилка (рисунок 3.1, 3.2</a:t>
                      </a:r>
                      <a:r>
                        <a:rPr lang="ru-RU" sz="1400" u="sng" dirty="0" smtClean="0">
                          <a:effectLst/>
                        </a:rPr>
                        <a:t>)</a:t>
                      </a:r>
                      <a:endParaRPr lang="ru-RU" sz="2000" dirty="0">
                        <a:effectLst/>
                      </a:endParaRPr>
                    </a:p>
                    <a:p>
                      <a:pPr algn="ctr" rtl="0"/>
                      <a:r>
                        <a:rPr lang="ru-RU" sz="2000" u="sng" dirty="0">
                          <a:effectLst/>
                        </a:rPr>
                        <a:t>Периодичность смазки - 10 </a:t>
                      </a:r>
                      <a:r>
                        <a:rPr lang="ru-RU" sz="2000" u="sng" dirty="0" smtClean="0">
                          <a:effectLst/>
                        </a:rPr>
                        <a:t>часов</a:t>
                      </a:r>
                      <a:endParaRPr lang="ru-RU" sz="2000" dirty="0">
                        <a:effectLst/>
                      </a:endParaRPr>
                    </a:p>
                  </a:txBody>
                  <a:tcPr marL="34678" marR="34678" marT="34678" marB="3467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rtl="0"/>
                      <a:r>
                        <a:rPr lang="ru-RU" sz="2000" dirty="0">
                          <a:effectLst/>
                        </a:rPr>
                        <a:t/>
                      </a:r>
                      <a:br>
                        <a:rPr lang="ru-RU" sz="2000" dirty="0">
                          <a:effectLst/>
                        </a:rPr>
                      </a:br>
                      <a:endParaRPr lang="ru-RU" sz="2000" dirty="0">
                        <a:effectLst/>
                      </a:endParaRPr>
                    </a:p>
                  </a:txBody>
                  <a:tcPr marL="34678" marR="34678" marT="34678" marB="3467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513">
                <a:tc>
                  <a:txBody>
                    <a:bodyPr/>
                    <a:lstStyle/>
                    <a:p>
                      <a:pPr algn="ctr" rtl="0"/>
                      <a:r>
                        <a:rPr lang="ru-RU" sz="1400">
                          <a:effectLst/>
                        </a:rPr>
                        <a:t>9</a:t>
                      </a:r>
                      <a:endParaRPr lang="ru-RU" sz="2000">
                        <a:effectLst/>
                      </a:endParaRPr>
                    </a:p>
                  </a:txBody>
                  <a:tcPr marL="34678" marR="34678" marT="34678" marB="34678"/>
                </a:tc>
                <a:tc gridSpan="3">
                  <a:txBody>
                    <a:bodyPr/>
                    <a:lstStyle/>
                    <a:p>
                      <a:pPr algn="just" rtl="0"/>
                      <a:r>
                        <a:rPr lang="ru-RU" sz="1400">
                          <a:effectLst/>
                        </a:rPr>
                        <a:t>Ведомый блок вариатора вентилятора</a:t>
                      </a:r>
                      <a:endParaRPr lang="ru-RU" sz="2000">
                        <a:effectLst/>
                      </a:endParaRPr>
                    </a:p>
                  </a:txBody>
                  <a:tcPr marL="34678" marR="34678" marT="34678" marB="3467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dirty="0">
                          <a:effectLst/>
                        </a:rPr>
                        <a:t>Литол-24</a:t>
                      </a:r>
                      <a:endParaRPr lang="ru-RU" sz="2000" dirty="0">
                        <a:effectLst/>
                      </a:endParaRPr>
                    </a:p>
                  </a:txBody>
                  <a:tcPr marL="34678" marR="34678" marT="34678" marB="34678"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</a:endParaRPr>
                    </a:p>
                  </a:txBody>
                  <a:tcPr marL="34678" marR="34678" marT="34678" marB="34678" anchor="ctr"/>
                </a:tc>
              </a:tr>
              <a:tr h="645004">
                <a:tc gridSpan="2">
                  <a:txBody>
                    <a:bodyPr/>
                    <a:lstStyle/>
                    <a:p>
                      <a:pPr algn="ctr" rtl="0"/>
                      <a:r>
                        <a:rPr lang="ru-RU" sz="1400" u="sng" dirty="0" smtClean="0">
                          <a:effectLst/>
                        </a:rPr>
                        <a:t>Периодичность </a:t>
                      </a:r>
                      <a:r>
                        <a:rPr lang="ru-RU" sz="1400" u="sng" dirty="0">
                          <a:effectLst/>
                        </a:rPr>
                        <a:t>смазки - 60 </a:t>
                      </a:r>
                      <a:r>
                        <a:rPr lang="ru-RU" sz="1400" u="sng" dirty="0" smtClean="0">
                          <a:effectLst/>
                        </a:rPr>
                        <a:t>часов</a:t>
                      </a:r>
                      <a:endParaRPr lang="ru-RU" sz="2000" dirty="0">
                        <a:effectLst/>
                      </a:endParaRPr>
                    </a:p>
                  </a:txBody>
                  <a:tcPr marL="34678" marR="34678" marT="34678" marB="3467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rtl="0"/>
                      <a:r>
                        <a:rPr lang="ru-RU" sz="2000" dirty="0">
                          <a:effectLst/>
                        </a:rPr>
                        <a:t/>
                      </a:r>
                      <a:br>
                        <a:rPr lang="ru-RU" sz="2000" dirty="0">
                          <a:effectLst/>
                        </a:rPr>
                      </a:br>
                      <a:endParaRPr lang="ru-RU" sz="2000" dirty="0">
                        <a:effectLst/>
                      </a:endParaRPr>
                    </a:p>
                  </a:txBody>
                  <a:tcPr marL="34678" marR="34678" marT="34678" marB="3467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513">
                <a:tc>
                  <a:txBody>
                    <a:bodyPr/>
                    <a:lstStyle/>
                    <a:p>
                      <a:pPr algn="ctr" rtl="0"/>
                      <a:r>
                        <a:rPr lang="ru-RU" sz="1400">
                          <a:effectLst/>
                        </a:rPr>
                        <a:t>1, 14</a:t>
                      </a:r>
                      <a:endParaRPr lang="ru-RU" sz="2000">
                        <a:effectLst/>
                      </a:endParaRPr>
                    </a:p>
                  </a:txBody>
                  <a:tcPr marL="34678" marR="34678" marT="34678" marB="34678"/>
                </a:tc>
                <a:tc gridSpan="2">
                  <a:txBody>
                    <a:bodyPr/>
                    <a:lstStyle/>
                    <a:p>
                      <a:pPr algn="just" rtl="0"/>
                      <a:r>
                        <a:rPr lang="ru-RU" sz="1400">
                          <a:effectLst/>
                        </a:rPr>
                        <a:t>Подшипники левый и правый вала барабана-ускорителя </a:t>
                      </a:r>
                      <a:endParaRPr lang="ru-RU" sz="2000">
                        <a:effectLst/>
                      </a:endParaRPr>
                    </a:p>
                  </a:txBody>
                  <a:tcPr marL="34678" marR="34678" marT="34678" marB="3467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/>
                      <a:r>
                        <a:rPr lang="ru-RU" sz="1400" dirty="0">
                          <a:effectLst/>
                        </a:rPr>
                        <a:t>То же</a:t>
                      </a:r>
                      <a:endParaRPr lang="ru-RU" sz="2000" dirty="0">
                        <a:effectLst/>
                      </a:endParaRPr>
                    </a:p>
                  </a:txBody>
                  <a:tcPr marL="34678" marR="34678" marT="34678" marB="3467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</a:endParaRPr>
                    </a:p>
                  </a:txBody>
                  <a:tcPr marL="34678" marR="34678" marT="34678" marB="34678" anchor="ctr"/>
                </a:tc>
              </a:tr>
              <a:tr h="419305">
                <a:tc>
                  <a:txBody>
                    <a:bodyPr/>
                    <a:lstStyle/>
                    <a:p>
                      <a:pPr algn="ctr" rtl="0"/>
                      <a:r>
                        <a:rPr lang="ru-RU" sz="1400">
                          <a:effectLst/>
                        </a:rPr>
                        <a:t>2, 13</a:t>
                      </a:r>
                      <a:endParaRPr lang="ru-RU" sz="2000">
                        <a:effectLst/>
                      </a:endParaRPr>
                    </a:p>
                  </a:txBody>
                  <a:tcPr marL="34678" marR="34678" marT="34678" marB="34678"/>
                </a:tc>
                <a:tc gridSpan="2">
                  <a:txBody>
                    <a:bodyPr/>
                    <a:lstStyle/>
                    <a:p>
                      <a:pPr algn="just" rtl="0"/>
                      <a:r>
                        <a:rPr lang="ru-RU" sz="1400">
                          <a:effectLst/>
                        </a:rPr>
                        <a:t>Подшипники левый и правый вала молотильного барабана</a:t>
                      </a:r>
                      <a:endParaRPr lang="ru-RU" sz="2000">
                        <a:effectLst/>
                      </a:endParaRPr>
                    </a:p>
                  </a:txBody>
                  <a:tcPr marL="34678" marR="34678" marT="34678" marB="3467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/>
                      <a:r>
                        <a:rPr lang="ru-RU" sz="1400" dirty="0">
                          <a:effectLst/>
                        </a:rPr>
                        <a:t>«</a:t>
                      </a:r>
                      <a:endParaRPr lang="ru-RU" sz="2000" dirty="0">
                        <a:effectLst/>
                      </a:endParaRPr>
                    </a:p>
                  </a:txBody>
                  <a:tcPr marL="34678" marR="34678" marT="34678" marB="3467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</a:endParaRPr>
                    </a:p>
                  </a:txBody>
                  <a:tcPr marL="34678" marR="34678" marT="34678" marB="34678" anchor="ctr"/>
                </a:tc>
              </a:tr>
              <a:tr h="381513">
                <a:tc>
                  <a:txBody>
                    <a:bodyPr/>
                    <a:lstStyle/>
                    <a:p>
                      <a:pPr algn="ctr" rtl="0"/>
                      <a:r>
                        <a:rPr lang="en-US" sz="1400">
                          <a:effectLst/>
                        </a:rPr>
                        <a:t>3</a:t>
                      </a:r>
                      <a:endParaRPr lang="en-US" sz="2000">
                        <a:effectLst/>
                      </a:endParaRPr>
                    </a:p>
                  </a:txBody>
                  <a:tcPr marL="34678" marR="34678" marT="34678" marB="34678"/>
                </a:tc>
                <a:tc gridSpan="2">
                  <a:txBody>
                    <a:bodyPr/>
                    <a:lstStyle/>
                    <a:p>
                      <a:pPr algn="just" rtl="0"/>
                      <a:r>
                        <a:rPr lang="ru-RU" sz="1400">
                          <a:effectLst/>
                        </a:rPr>
                        <a:t>Диск подвижный вариатора барабана</a:t>
                      </a:r>
                      <a:endParaRPr lang="ru-RU" sz="2000">
                        <a:effectLst/>
                      </a:endParaRPr>
                    </a:p>
                  </a:txBody>
                  <a:tcPr marL="34678" marR="34678" marT="34678" marB="3467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/>
                      <a:r>
                        <a:rPr lang="ru-RU" sz="1400" dirty="0">
                          <a:effectLst/>
                        </a:rPr>
                        <a:t>«</a:t>
                      </a:r>
                      <a:endParaRPr lang="ru-RU" sz="2000" dirty="0">
                        <a:effectLst/>
                      </a:endParaRPr>
                    </a:p>
                  </a:txBody>
                  <a:tcPr marL="34678" marR="34678" marT="34678" marB="3467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</a:endParaRPr>
                    </a:p>
                  </a:txBody>
                  <a:tcPr marL="34678" marR="34678" marT="34678" marB="34678" anchor="ctr"/>
                </a:tc>
              </a:tr>
              <a:tr h="513288">
                <a:tc>
                  <a:txBody>
                    <a:bodyPr/>
                    <a:lstStyle/>
                    <a:p>
                      <a:pPr algn="ctr" rtl="0"/>
                      <a:r>
                        <a:rPr lang="ru-RU" sz="1200">
                          <a:effectLst/>
                        </a:rPr>
                        <a:t>5</a:t>
                      </a:r>
                      <a:endParaRPr lang="ru-RU" sz="1800">
                        <a:effectLst/>
                      </a:endParaRPr>
                    </a:p>
                  </a:txBody>
                  <a:tcPr marL="34678" marR="34678" marT="34678" marB="34678"/>
                </a:tc>
                <a:tc gridSpan="2">
                  <a:txBody>
                    <a:bodyPr/>
                    <a:lstStyle/>
                    <a:p>
                      <a:pPr algn="just" rtl="0"/>
                      <a:r>
                        <a:rPr lang="ru-RU" sz="1200">
                          <a:effectLst/>
                        </a:rPr>
                        <a:t>Ступица ведущего шкива вариатора барабана</a:t>
                      </a:r>
                      <a:endParaRPr lang="ru-RU" sz="1800">
                        <a:effectLst/>
                      </a:endParaRPr>
                    </a:p>
                    <a:p>
                      <a:pPr algn="just" rtl="0"/>
                      <a:r>
                        <a:rPr lang="ru-RU" sz="1800">
                          <a:effectLst/>
                        </a:rPr>
                        <a:t/>
                      </a:r>
                      <a:br>
                        <a:rPr lang="ru-RU" sz="1800">
                          <a:effectLst/>
                        </a:rPr>
                      </a:br>
                      <a:endParaRPr lang="ru-RU" sz="1800">
                        <a:effectLst/>
                      </a:endParaRPr>
                    </a:p>
                  </a:txBody>
                  <a:tcPr marL="34678" marR="34678" marT="34678" marB="3467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/>
                      <a:r>
                        <a:rPr lang="ru-RU" sz="1200">
                          <a:effectLst/>
                        </a:rPr>
                        <a:t>«</a:t>
                      </a:r>
                      <a:endParaRPr lang="ru-RU" sz="1800">
                        <a:effectLst/>
                      </a:endParaRPr>
                    </a:p>
                  </a:txBody>
                  <a:tcPr marL="34678" marR="34678" marT="34678" marB="3467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</a:endParaRPr>
                    </a:p>
                  </a:txBody>
                  <a:tcPr marL="34678" marR="34678" marT="34678" marB="34678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5" y="333375"/>
            <a:ext cx="9144000" cy="61849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Тема прошедшего урока</a:t>
            </a:r>
            <a:r>
              <a:rPr lang="ru-RU" dirty="0"/>
              <a:t>: Подготовка комбайна «ESSIL» КЗС-740 к работе. Органы управления комбайна. Приемы пользования органами управления комбайна «ESSIL».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ВОПРОСЫ.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1..</a:t>
            </a:r>
            <a:r>
              <a:rPr lang="ru-RU" b="1" i="1" dirty="0"/>
              <a:t>Что нужно сделать и проверить, перед тем как запускать двигатель?</a:t>
            </a:r>
            <a:r>
              <a:rPr lang="ru-RU" b="1" dirty="0"/>
              <a:t>:</a:t>
            </a:r>
            <a:r>
              <a:rPr lang="ru-RU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Ответы:</a:t>
            </a:r>
            <a:r>
              <a:rPr lang="ru-RU" dirty="0"/>
              <a:t> 1.</a:t>
            </a:r>
            <a:r>
              <a:rPr lang="ru-RU" dirty="0"/>
              <a:t> очистить от пыли и грязи комбайн и составные части;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2. </a:t>
            </a:r>
            <a:r>
              <a:rPr lang="ru-RU" dirty="0"/>
              <a:t>проверить и при необходимости устранить: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подтекания</a:t>
            </a:r>
            <a:r>
              <a:rPr lang="ru-RU" dirty="0"/>
              <a:t> масла, топлива, электролита, тормозной и 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охлаждающей жидкостей;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3. </a:t>
            </a:r>
            <a:r>
              <a:rPr lang="ru-RU" dirty="0"/>
              <a:t>проверить и при необходимости долить масло: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картер двигателя, 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коробку диапазонов, 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бортовые редуктора ведущего моста, 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охлаждающую жидкость в расширительный </a:t>
            </a:r>
            <a:r>
              <a:rPr lang="ru-RU" dirty="0" err="1"/>
              <a:t>бачёк</a:t>
            </a:r>
            <a:r>
              <a:rPr lang="ru-RU" dirty="0"/>
              <a:t>;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  <a:r>
              <a:rPr lang="ru-RU" b="1" dirty="0"/>
              <a:t>..</a:t>
            </a:r>
            <a:r>
              <a:rPr lang="ru-RU" b="1" i="1" dirty="0"/>
              <a:t>Какие рычаги и педали используются при </a:t>
            </a:r>
            <a:r>
              <a:rPr lang="ru-RU" b="1" i="1" dirty="0" err="1"/>
              <a:t>троганье</a:t>
            </a:r>
            <a:r>
              <a:rPr lang="ru-RU" b="1" i="1" dirty="0"/>
              <a:t> с места на</a:t>
            </a:r>
            <a:r>
              <a:rPr lang="ru-RU" dirty="0"/>
              <a:t> </a:t>
            </a:r>
            <a:r>
              <a:rPr lang="ru-RU" b="1" i="1" dirty="0"/>
              <a:t>комбайне «ESSIL КЗС-740»?</a:t>
            </a:r>
            <a:r>
              <a:rPr lang="ru-RU" b="1" dirty="0"/>
              <a:t>: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1.Педаль блокировки.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2.Рычаг переключения </a:t>
            </a:r>
            <a:r>
              <a:rPr lang="ru-RU" dirty="0" err="1"/>
              <a:t>диапозонов</a:t>
            </a:r>
            <a:r>
              <a:rPr lang="ru-RU" dirty="0"/>
              <a:t>(скоростей).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3.Рычаг подачи топлива(газ).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4.Кнопка подачи звукового сигнала.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5.Рукоятка стояночного тормоза(ручного).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6.Рычаг управления ходом комбайна(ГСТ).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00" y="549275"/>
            <a:ext cx="9144000" cy="5632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3..</a:t>
            </a:r>
            <a:r>
              <a:rPr lang="ru-RU" b="1" dirty="0"/>
              <a:t>Техника безопасности</a:t>
            </a:r>
            <a:r>
              <a:rPr lang="ru-RU" dirty="0"/>
              <a:t> </a:t>
            </a:r>
            <a:r>
              <a:rPr lang="ru-RU" b="1" dirty="0"/>
              <a:t>при заправке и обслуживании комбайна?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Ответы: </a:t>
            </a:r>
            <a:r>
              <a:rPr lang="ru-RU" dirty="0"/>
              <a:t>1. </a:t>
            </a:r>
            <a:r>
              <a:rPr lang="ru-RU" b="1" dirty="0"/>
              <a:t>При заправке</a:t>
            </a:r>
            <a:r>
              <a:rPr lang="ru-RU" dirty="0"/>
              <a:t> курить, пользоваться открытым огнём спичками </a:t>
            </a:r>
            <a:r>
              <a:rPr lang="ru-RU" b="1" dirty="0"/>
              <a:t>запрещено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2.В полевых условиях комбайны заправляют с помощью механизированных заправок, можно пользоваться с ручным приводом, а в исключительных случаях заправочным ведром с носиком и воронкой с медной сеткой.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3.Нужно помнить , что вручную можно заправлять комбайн только днём и при не работающем двигателе.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4.В ночное время следует пользоваться безопасным освещением или светом фар другой техники.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1.</a:t>
            </a:r>
            <a:r>
              <a:rPr lang="ru-RU" b="1" dirty="0"/>
              <a:t>Обслуживание </a:t>
            </a:r>
            <a:r>
              <a:rPr lang="ru-RU" dirty="0"/>
              <a:t>необходимо проводить при неработающем двигателе.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2.При включенном ручном тормозе.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3.При опущенной жатке (при необходимости использовать подставки или откидной предохранительный упор).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4.Пользоваться необходимо исправным инструментом.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5.Использовать освещение не более 36вольт.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6.При подъёме комбайна использовать домкрат грузоподъёмностью не менее 5т.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7.При проведении электросварочных работ непосредственно на комбайне необходимо отключить массу и снять провода с клемм генератора комбайна.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8.Подыматься и спускаться необходимо держаться за поручни лестниц, располагаясь при этом лицом к лестнице.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350"/>
            <a:ext cx="9144000" cy="6464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Новый материал.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Тема: Е.Т.О. самоходного комбайна «ESSIL-КЗС-740» Запуск двигателя. Включение выключение передач, </a:t>
            </a:r>
            <a:r>
              <a:rPr lang="ru-RU" dirty="0" err="1"/>
              <a:t>троганье</a:t>
            </a:r>
            <a:r>
              <a:rPr lang="ru-RU" dirty="0"/>
              <a:t> с места и остановка комбайна.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ЗАПУСК ДВИГАТЕЛЯ.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А.) Садимся в кресло комбайнера и начинаем регулировать кресло под себя(по весу, перемещаем вперёд, назад, чтобы был нормальный обзор в зеркала заднего вида).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Б.) Регулируем рулевую колонку: (по высоте и можем менять угол наклона).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В.) </a:t>
            </a:r>
            <a:r>
              <a:rPr lang="ru-RU" b="1" dirty="0"/>
              <a:t>Запуск и остановку двигателя производите при отключенном главном </a:t>
            </a:r>
            <a:r>
              <a:rPr lang="ru-RU" b="1" dirty="0" err="1"/>
              <a:t>контрприводе</a:t>
            </a:r>
            <a:r>
              <a:rPr lang="ru-RU" b="1" dirty="0"/>
              <a:t> в соответствии с ИЭ на двигатель.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1.Последовательность запуска двигателя: проверяем рычаг переключения </a:t>
            </a:r>
            <a:r>
              <a:rPr lang="ru-RU" dirty="0" err="1"/>
              <a:t>диапозонов</a:t>
            </a:r>
            <a:r>
              <a:rPr lang="ru-RU" dirty="0"/>
              <a:t>(передач он должен находиться в нейтральном положении), проверяем стояночный тормоз(он должен быть включен),нажимаем кнопку дистанционного включения массы, на панели справа загорается сигнал красного цвета, он сигнализирует о включении массы и отсутствии зарядки пока двигатель не запущен.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2.Поворачиваем ключ зажигания по часовой стрелке в первое положение, подаётся питание на автоматическую систему контроля и на блок БКИ-03(блок контроля и индикации режимов работы), он начинает грузиться (идёт проверка цепей, датчиков включенных в работу). На табло высвечивается количество проверенных, исправных и не исправных цепей. Затем включается </a:t>
            </a:r>
            <a:r>
              <a:rPr lang="ru-RU" dirty="0" err="1"/>
              <a:t>дисплэй</a:t>
            </a:r>
            <a:r>
              <a:rPr lang="ru-RU" dirty="0"/>
              <a:t> транспортного режима.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813"/>
            <a:ext cx="9144000" cy="59086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 нему мы можем наблюдать за давлением масла в системе смазки двигателя, температурой в системе охлаждения двигателя, за температурой масла в гидроприводе, за оборотами коленчатого вала двигателя, за скоростью движения комбайна, за степенью загрузки двигателя, за уровнем топлива в баке, за напряжением в электросети комбайна, а так-же можем наблюдать текущую дату и время. теперь можно производить запуск двигателя.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Инструкцией по эксплуатации данного комбайна и Т.Б. рекомендуется проворачивать коленчатый вал двигателя без подачи топлива, чтобы убедиться в нормальном вращении коленчатого вала без заеданий и рывков. Для этого необходимо включить рычаг остановки двигателя, а для запуска двигателя рычаг остановки двигателя необходимо выключить.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Подаем предупредительный звуковой сигнал, рычаг управления ходом(ГСТ) прижимаем влево левой рукой, а правой рукой поворачиваем ключ зажигания во второе положение включается электростартер и производится запуск двигателя.(</a:t>
            </a:r>
            <a:r>
              <a:rPr lang="ru-RU" dirty="0"/>
              <a:t> </a:t>
            </a:r>
            <a:r>
              <a:rPr lang="ru-RU" b="1" dirty="0"/>
              <a:t>Стартер всегда включайте </a:t>
            </a:r>
            <a:r>
              <a:rPr lang="ru-RU" b="1" dirty="0" err="1"/>
              <a:t>max</a:t>
            </a:r>
            <a:r>
              <a:rPr lang="ru-RU" b="1" dirty="0"/>
              <a:t> на 10-15 сек. После запуска ключ зажигания сразу же отпускайте. При необходимости повторения процесса запуска ключ зажигания вернуть в положение «0» и сделать короткий перерыв. Затем повторить процесс запуска.)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После запуска двигателя проверяем показания на </a:t>
            </a:r>
            <a:r>
              <a:rPr lang="ru-RU" dirty="0" err="1"/>
              <a:t>дисплэе</a:t>
            </a:r>
            <a:r>
              <a:rPr lang="ru-RU" dirty="0"/>
              <a:t>: в первую очередь давление масла в системе смазки двигателя, напряжение в сети, зарядка аккумуляторных батарей. А остальные показания будут формироваться по мере прогрева двигателя, масла в ГСТ, и движения комбайна.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36550"/>
            <a:ext cx="9144000" cy="64627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Өндiрiстiк</a:t>
            </a:r>
            <a:r>
              <a:rPr lang="ru-RU" dirty="0"/>
              <a:t> </a:t>
            </a:r>
            <a:r>
              <a:rPr lang="ru-RU" dirty="0" err="1"/>
              <a:t>оқыту</a:t>
            </a:r>
            <a:r>
              <a:rPr lang="ru-RU" dirty="0"/>
              <a:t> </a:t>
            </a:r>
            <a:r>
              <a:rPr lang="ru-RU" dirty="0" err="1"/>
              <a:t>сабағының</a:t>
            </a:r>
            <a:r>
              <a:rPr lang="ru-RU" dirty="0"/>
              <a:t> </a:t>
            </a:r>
            <a:r>
              <a:rPr lang="ru-RU" dirty="0" err="1"/>
              <a:t>жоспары</a:t>
            </a:r>
            <a:r>
              <a:rPr lang="ru-RU" dirty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План урока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производственного обучения №2.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Сабақтың</a:t>
            </a:r>
            <a:r>
              <a:rPr lang="ru-RU" dirty="0"/>
              <a:t> </a:t>
            </a:r>
            <a:r>
              <a:rPr lang="ru-RU" dirty="0" err="1"/>
              <a:t>тақырыбы</a:t>
            </a:r>
            <a:r>
              <a:rPr lang="ru-RU" dirty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Тема урока: Е.Т.О. самоходного комбайна «ESSIL-КЗС-740». Запуск двигателя. Включение выключение передач, </a:t>
            </a:r>
            <a:r>
              <a:rPr lang="ru-RU" dirty="0" err="1"/>
              <a:t>троганье</a:t>
            </a:r>
            <a:r>
              <a:rPr lang="ru-RU" dirty="0"/>
              <a:t> с места, и остановка комбайна.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Оқу</a:t>
            </a:r>
            <a:r>
              <a:rPr lang="ru-RU" dirty="0"/>
              <a:t> </a:t>
            </a:r>
            <a:r>
              <a:rPr lang="ru-RU" dirty="0" err="1"/>
              <a:t>уақыты</a:t>
            </a:r>
            <a:r>
              <a:rPr lang="ru-RU" dirty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Учебное время: 2 час.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Үш</a:t>
            </a:r>
            <a:r>
              <a:rPr lang="ru-RU" dirty="0"/>
              <a:t> </a:t>
            </a:r>
            <a:r>
              <a:rPr lang="ru-RU" dirty="0" err="1"/>
              <a:t>бірыңғай</a:t>
            </a:r>
            <a:r>
              <a:rPr lang="ru-RU" dirty="0"/>
              <a:t> </a:t>
            </a:r>
            <a:r>
              <a:rPr lang="ru-RU" dirty="0" err="1"/>
              <a:t>сабақтың</a:t>
            </a:r>
            <a:r>
              <a:rPr lang="ru-RU" dirty="0"/>
              <a:t> </a:t>
            </a:r>
            <a:r>
              <a:rPr lang="ru-RU" dirty="0" err="1"/>
              <a:t>мақсаты</a:t>
            </a:r>
            <a:r>
              <a:rPr lang="ru-RU" dirty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Триединая цель урока: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Білімділік</a:t>
            </a:r>
            <a:r>
              <a:rPr lang="ru-RU" dirty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Образовательная: Овладение приемами и способами проведения Е.Т.О. Правильного запуска двигателя, </a:t>
            </a:r>
            <a:r>
              <a:rPr lang="ru-RU" dirty="0" err="1"/>
              <a:t>троганье</a:t>
            </a:r>
            <a:r>
              <a:rPr lang="ru-RU" dirty="0"/>
              <a:t> с места, остановка и переключение передач.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Дамытушылық</a:t>
            </a:r>
            <a:r>
              <a:rPr lang="ru-RU" dirty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Развивающая: Формирование и развитие рациональных приёмов технического мышления.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Тәрбиелiк</a:t>
            </a:r>
            <a:r>
              <a:rPr lang="ru-RU" dirty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Воспитательная: Воспитание уважение к труду, своей профессии, чувство гордости к избранной профессии. Соблюдение техники безопасности, пожарной безопасности.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5" y="836613"/>
            <a:ext cx="9144000" cy="50784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ВКЛЮЧЕНИЕ ВЫКЛЮЧЕНИЕ ПЕРЕДАЧ, ТРОГАНЬЕ С МЕСТА И ОСТАНОВКА КОМБАЙНА.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Для </a:t>
            </a:r>
            <a:r>
              <a:rPr lang="ru-RU" dirty="0" err="1"/>
              <a:t>трогания</a:t>
            </a:r>
            <a:r>
              <a:rPr lang="ru-RU" dirty="0"/>
              <a:t> с места необходимо: нажать педаль </a:t>
            </a:r>
            <a:r>
              <a:rPr lang="ru-RU" dirty="0" err="1"/>
              <a:t>блокиковки</a:t>
            </a:r>
            <a:r>
              <a:rPr lang="ru-RU" dirty="0"/>
              <a:t> и включить нужную передачу рычагом переключения передач, а затем </a:t>
            </a:r>
            <a:r>
              <a:rPr lang="ru-RU" dirty="0" err="1"/>
              <a:t>отпустиь</a:t>
            </a:r>
            <a:r>
              <a:rPr lang="ru-RU" dirty="0"/>
              <a:t> педаль блокировки, выключить стояночный тормоз, подать предупредительный звуковой сигнал, включить сигнал поворота, убедиться, что нет помех и плавно перемещая рукоятку управления скоростью движения в направлении движения, начать движение. ( </a:t>
            </a:r>
            <a:r>
              <a:rPr lang="ru-RU" b="1" dirty="0"/>
              <a:t>Начинать движение рекомендуется при частоте вращения коленчатого вала двигателя – не менее 1500 об/мин)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Для остановки комбайна переведите рукоятку управления скоростью в нейтральное положение. Чтобы выключить скорость необходимо нажать педаль блокировки и перевести рычаг переключения передач в нейтральное положение</a:t>
            </a:r>
            <a:r>
              <a:rPr lang="ru-RU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Перед остановкой двигателя дайте ему поработать в 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течение 3 - 5 мин на средней, а затем на минимальной 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частоте вращения холостого хода, после чего 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выключите подачу топлива. После остановки двигателя выключаем кнопку дистанционного включения массы</a:t>
            </a:r>
            <a:r>
              <a:rPr lang="ru-RU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5538"/>
            <a:ext cx="9144000" cy="3416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ВНИМАНИЕ: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1 СВОБОДНОЕ (БЕЗ ЗАЕДАНИЙ И С МИНИМАЛЬНЫМ УСИЛИЕМ) ПЕРЕКЛЮЧЕНИЕ ПЕРЕДАЧ ОБЕСПЕЧИВАЕТСЯ ПРИ СОВПАДЕНИИ ЗУБЬЕВ СО ВПАДИНАМИ НА ПЕРЕКЛЮЧАЕМЫХ ШЕСТЕРНЯХ КОРОБКИ. В СЛУЧАЕ ЗАЕДАНИЯ, СНИЗЬТЕ ОБОРОТЫ ДВИГАТЕЛЯ ДО (900 -1000 об/мин) И ПРИ ПОМОЩИ РУКОЯТКИ УПРАВЛЕНИЯ СКОРОСТЬЮ ДВИЖЕНИЯ, СОБЛЮДАЯ ТЕХНИКУ БЕЗОПАСНОСТИ (ВОЗМОЖНО НЕЗНАЧИТЕЛЬНОЕ ПЕРЕМЕЩЕНИЕ КОМБАЙНА), СЛЕГКА ПРОВЕРНИТЕ ГИДРОМОТОРОМ ПЕРВИЧНЫЙ ВАЛ КОРОБКИ ПЕРЕДАЧ ДО СОВПАДЕНИЯ ЗУБЬЕВ И ВПАДИН ШЕСТЕРЕН И ПРОИЗВЕДИТЕ ПОВТОРНОЕ ВКЛЮЧЕНИЕ ВЫБРАННОЙ ПЕРЕДАЧИ, ВОЗВРАТИВ РУКОЯТКУ УПРАВЛЕНИЯ СКОРОСТЬЮ ДВИЖЕНИЯ В НЕЙТРАЛЬНОЕ ПОЛОЖЕНИЕ!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9275"/>
            <a:ext cx="9144000" cy="56626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Заключительный инструктаж: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4.1. </a:t>
            </a:r>
            <a:r>
              <a:rPr lang="ru-RU" sz="2400" dirty="0" err="1"/>
              <a:t>Сабақты</a:t>
            </a:r>
            <a:r>
              <a:rPr lang="ru-RU" sz="2400" dirty="0"/>
              <a:t> </a:t>
            </a:r>
            <a:r>
              <a:rPr lang="ru-RU" sz="2400" dirty="0" err="1"/>
              <a:t>қорытындылау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бағаларын</a:t>
            </a:r>
            <a:r>
              <a:rPr lang="ru-RU" sz="2400" dirty="0"/>
              <a:t> </a:t>
            </a:r>
            <a:r>
              <a:rPr lang="ru-RU" sz="2400" dirty="0" err="1"/>
              <a:t>хабарлау</a:t>
            </a:r>
            <a:r>
              <a:rPr lang="ru-RU" sz="2400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Подведение итогов урока и сообщение оценок.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4.2. </a:t>
            </a:r>
            <a:r>
              <a:rPr lang="ru-RU" sz="2400" dirty="0" err="1"/>
              <a:t>Белгілі</a:t>
            </a:r>
            <a:r>
              <a:rPr lang="ru-RU" sz="2400" dirty="0"/>
              <a:t> </a:t>
            </a:r>
            <a:r>
              <a:rPr lang="ru-RU" sz="2400" dirty="0" err="1"/>
              <a:t>кемшiлiктердi</a:t>
            </a:r>
            <a:r>
              <a:rPr lang="ru-RU" sz="2400" dirty="0"/>
              <a:t> </a:t>
            </a:r>
            <a:r>
              <a:rPr lang="ru-RU" sz="2400" dirty="0" err="1"/>
              <a:t>талдау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ең</a:t>
            </a:r>
            <a:r>
              <a:rPr lang="ru-RU" sz="2400" dirty="0"/>
              <a:t> </a:t>
            </a:r>
            <a:r>
              <a:rPr lang="ru-RU" sz="2400" dirty="0" err="1"/>
              <a:t>жақсы</a:t>
            </a:r>
            <a:r>
              <a:rPr lang="ru-RU" sz="2400" dirty="0"/>
              <a:t> </a:t>
            </a:r>
            <a:r>
              <a:rPr lang="ru-RU" sz="2400" dirty="0" err="1"/>
              <a:t>жұмыстарды</a:t>
            </a:r>
            <a:r>
              <a:rPr lang="ru-RU" sz="2400" dirty="0"/>
              <a:t> </a:t>
            </a:r>
            <a:r>
              <a:rPr lang="ru-RU" sz="2400" dirty="0" err="1"/>
              <a:t>атап</a:t>
            </a:r>
            <a:r>
              <a:rPr lang="ru-RU" sz="2400" dirty="0"/>
              <a:t> </a:t>
            </a:r>
            <a:r>
              <a:rPr lang="ru-RU" sz="2400" dirty="0" err="1"/>
              <a:t>өту</a:t>
            </a:r>
            <a:r>
              <a:rPr lang="ru-RU" sz="2400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Разбор типичных ошибок.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4.3. </a:t>
            </a:r>
            <a:r>
              <a:rPr lang="ru-RU" sz="2400" dirty="0" err="1"/>
              <a:t>Жұмыс</a:t>
            </a:r>
            <a:r>
              <a:rPr lang="ru-RU" sz="2400" dirty="0"/>
              <a:t> </a:t>
            </a:r>
            <a:r>
              <a:rPr lang="ru-RU" sz="2400" dirty="0" err="1"/>
              <a:t>орындарын</a:t>
            </a:r>
            <a:r>
              <a:rPr lang="ru-RU" sz="2400" dirty="0"/>
              <a:t> </a:t>
            </a:r>
            <a:r>
              <a:rPr lang="ru-RU" sz="2400" dirty="0" err="1"/>
              <a:t>жинау</a:t>
            </a:r>
            <a:r>
              <a:rPr lang="ru-RU" sz="2400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Уборка рабочего места. Комментарий о лучших студентах выполняющих правильно упражнения и задания.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4.4. </a:t>
            </a:r>
            <a:r>
              <a:rPr lang="ru-RU" sz="2400" dirty="0" err="1"/>
              <a:t>Үйге</a:t>
            </a:r>
            <a:r>
              <a:rPr lang="ru-RU" sz="2400" dirty="0"/>
              <a:t> </a:t>
            </a:r>
            <a:r>
              <a:rPr lang="ru-RU" sz="2400" dirty="0" err="1"/>
              <a:t>тапсырма</a:t>
            </a:r>
            <a:r>
              <a:rPr lang="ru-RU" sz="2400" dirty="0"/>
              <a:t> беру.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Выдача домашнего задания.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Учебник. «Вождение тракторов и комбайнов» Симоненко В.Д. стр.124-139; Зерноуборочный комбайн «ESSIL» КЗС-740 стр.11-14; стр.16; стр.35-41; стр.48-49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88" y="908050"/>
            <a:ext cx="9144000" cy="3694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Сабақтың</a:t>
            </a:r>
            <a:r>
              <a:rPr lang="ru-RU" dirty="0"/>
              <a:t> </a:t>
            </a:r>
            <a:r>
              <a:rPr lang="ru-RU" dirty="0" err="1"/>
              <a:t>типi</a:t>
            </a:r>
            <a:r>
              <a:rPr lang="ru-RU" dirty="0"/>
              <a:t>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Тип урока: Урок по формирования умений.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Оқыту</a:t>
            </a:r>
            <a:r>
              <a:rPr lang="ru-RU" dirty="0"/>
              <a:t> </a:t>
            </a:r>
            <a:r>
              <a:rPr lang="ru-RU" dirty="0" err="1"/>
              <a:t>әдiстері</a:t>
            </a:r>
            <a:r>
              <a:rPr lang="ru-RU" dirty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Методы обучения: Словесный (рассказ - объяснения).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Наглядный (личный показ, демонстрация, упражнения).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Практический.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Пәнаралық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пән</a:t>
            </a:r>
            <a:r>
              <a:rPr lang="ru-RU" dirty="0"/>
              <a:t> </a:t>
            </a:r>
            <a:r>
              <a:rPr lang="ru-RU" dirty="0" err="1"/>
              <a:t>ішіндегі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Межпредметная</a:t>
            </a:r>
            <a:r>
              <a:rPr lang="ru-RU" dirty="0"/>
              <a:t> и внутри предметная связь: Тракторы и автомобили, правила и безопасность дорожного движения, охрана труда.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Материалды</a:t>
            </a:r>
            <a:r>
              <a:rPr lang="ru-RU" dirty="0"/>
              <a:t> – </a:t>
            </a:r>
            <a:r>
              <a:rPr lang="ru-RU" dirty="0" err="1"/>
              <a:t>техникалық</a:t>
            </a:r>
            <a:r>
              <a:rPr lang="ru-RU" dirty="0"/>
              <a:t> </a:t>
            </a:r>
            <a:r>
              <a:rPr lang="ru-RU" dirty="0" err="1"/>
              <a:t>құрал</a:t>
            </a:r>
            <a:r>
              <a:rPr lang="ru-RU" dirty="0"/>
              <a:t> </a:t>
            </a:r>
            <a:r>
              <a:rPr lang="ru-RU" dirty="0" err="1"/>
              <a:t>жабдықтауы</a:t>
            </a:r>
            <a:r>
              <a:rPr lang="ru-RU" dirty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Материально-техническое оснащение: Самоходный комбайн «ESSIL» КЗС -740 , инструкционная карта, плакаты, наглядные пособия, полигон, маршрутная карта.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350"/>
            <a:ext cx="9144000" cy="59102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Сабақтың</a:t>
            </a:r>
            <a:r>
              <a:rPr lang="ru-RU" dirty="0"/>
              <a:t> </a:t>
            </a:r>
            <a:r>
              <a:rPr lang="ru-RU" dirty="0" err="1"/>
              <a:t>барысы</a:t>
            </a:r>
            <a:r>
              <a:rPr lang="ru-RU" dirty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Ход урока.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Ι. </a:t>
            </a:r>
            <a:r>
              <a:rPr lang="ru-RU" dirty="0" err="1"/>
              <a:t>Ұйымдастыру</a:t>
            </a:r>
            <a:r>
              <a:rPr lang="ru-RU" dirty="0"/>
              <a:t> </a:t>
            </a:r>
            <a:r>
              <a:rPr lang="ru-RU" dirty="0" err="1"/>
              <a:t>бөлiмi</a:t>
            </a:r>
            <a:r>
              <a:rPr lang="ru-RU" dirty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Организационная часть: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1.1. </a:t>
            </a:r>
            <a:r>
              <a:rPr lang="ru-RU" dirty="0" err="1"/>
              <a:t>Студентті</a:t>
            </a:r>
            <a:r>
              <a:rPr lang="ru-RU" dirty="0"/>
              <a:t> </a:t>
            </a:r>
            <a:r>
              <a:rPr lang="ru-RU" dirty="0" err="1"/>
              <a:t>тiзiм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түгендеу</a:t>
            </a:r>
            <a:r>
              <a:rPr lang="ru-RU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Проверка наличия студента.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1.2. </a:t>
            </a:r>
            <a:r>
              <a:rPr lang="ru-RU" dirty="0" err="1"/>
              <a:t>Сыртқы</a:t>
            </a:r>
            <a:r>
              <a:rPr lang="ru-RU" dirty="0"/>
              <a:t> </a:t>
            </a:r>
            <a:r>
              <a:rPr lang="ru-RU" dirty="0" err="1"/>
              <a:t>түрiн</a:t>
            </a:r>
            <a:r>
              <a:rPr lang="ru-RU" dirty="0"/>
              <a:t> </a:t>
            </a:r>
            <a:r>
              <a:rPr lang="ru-RU" dirty="0" err="1"/>
              <a:t>тексеру</a:t>
            </a:r>
            <a:r>
              <a:rPr lang="ru-RU" dirty="0"/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Проверка внешнего вида.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ΙΙ. </a:t>
            </a:r>
            <a:r>
              <a:rPr lang="ru-RU" dirty="0" err="1"/>
              <a:t>Кiрiспе</a:t>
            </a:r>
            <a:r>
              <a:rPr lang="ru-RU" dirty="0"/>
              <a:t> </a:t>
            </a:r>
            <a:r>
              <a:rPr lang="ru-RU" dirty="0" err="1"/>
              <a:t>нұсқаулық</a:t>
            </a:r>
            <a:r>
              <a:rPr lang="ru-RU" dirty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Вводный инструктаж: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2.1. </a:t>
            </a:r>
            <a:r>
              <a:rPr lang="ru-RU" dirty="0" err="1"/>
              <a:t>Сабақтың</a:t>
            </a:r>
            <a:r>
              <a:rPr lang="ru-RU" dirty="0"/>
              <a:t> </a:t>
            </a:r>
            <a:r>
              <a:rPr lang="ru-RU" dirty="0" err="1"/>
              <a:t>тақырыбы</a:t>
            </a:r>
            <a:r>
              <a:rPr lang="ru-RU" dirty="0"/>
              <a:t> мен </a:t>
            </a:r>
            <a:r>
              <a:rPr lang="ru-RU" dirty="0" err="1"/>
              <a:t>мақсатын</a:t>
            </a:r>
            <a:r>
              <a:rPr lang="ru-RU" dirty="0"/>
              <a:t> </a:t>
            </a:r>
            <a:r>
              <a:rPr lang="ru-RU" dirty="0" err="1"/>
              <a:t>хабарлау</a:t>
            </a:r>
            <a:r>
              <a:rPr lang="ru-RU" dirty="0"/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Сообщение темы и цели урока.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Тема урока: Е.Т.О. самоходного комбайна «ESSIL-КЗС-740». Запуск двигателя. Включение выключение </a:t>
            </a:r>
            <a:r>
              <a:rPr lang="ru-RU" dirty="0" err="1"/>
              <a:t>передачь</a:t>
            </a:r>
            <a:r>
              <a:rPr lang="ru-RU" dirty="0"/>
              <a:t>, </a:t>
            </a:r>
            <a:r>
              <a:rPr lang="ru-RU" dirty="0" err="1"/>
              <a:t>троганье</a:t>
            </a:r>
            <a:r>
              <a:rPr lang="ru-RU" dirty="0"/>
              <a:t> с места и остановка комбайна.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Цель </a:t>
            </a:r>
            <a:r>
              <a:rPr lang="ru-RU" dirty="0" err="1"/>
              <a:t>урока:Зкрепить</a:t>
            </a:r>
            <a:r>
              <a:rPr lang="ru-RU" dirty="0"/>
              <a:t> </a:t>
            </a:r>
            <a:r>
              <a:rPr lang="ru-RU" dirty="0" err="1"/>
              <a:t>матерьял</a:t>
            </a:r>
            <a:r>
              <a:rPr lang="ru-RU" dirty="0"/>
              <a:t> прошлого </a:t>
            </a:r>
            <a:r>
              <a:rPr lang="ru-RU" dirty="0" err="1"/>
              <a:t>урока.Проведение</a:t>
            </a:r>
            <a:r>
              <a:rPr lang="ru-RU" dirty="0"/>
              <a:t> ежесменного технического обслуживания. Органы управления </a:t>
            </a:r>
            <a:r>
              <a:rPr lang="ru-RU" dirty="0" err="1"/>
              <a:t>комбайна.Приёмы</a:t>
            </a:r>
            <a:r>
              <a:rPr lang="ru-RU" dirty="0"/>
              <a:t> пользования </a:t>
            </a:r>
            <a:r>
              <a:rPr lang="ru-RU" dirty="0" err="1"/>
              <a:t>ими.Научить</a:t>
            </a:r>
            <a:r>
              <a:rPr lang="ru-RU" dirty="0"/>
              <a:t> студента. Запускать </a:t>
            </a:r>
            <a:r>
              <a:rPr lang="ru-RU" dirty="0" err="1"/>
              <a:t>дкигатель</a:t>
            </a:r>
            <a:r>
              <a:rPr lang="ru-RU" dirty="0"/>
              <a:t> ,правильно включать выключать передачи и трогаться с места и останавливаться. При этом соблюдать правила дорожного движения, правила техники безопасности при работе на самоходном комбайне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88" y="476250"/>
            <a:ext cx="9144000" cy="53562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2.2. </a:t>
            </a:r>
            <a:r>
              <a:rPr lang="ru-RU" dirty="0" err="1"/>
              <a:t>Сабақтың</a:t>
            </a:r>
            <a:r>
              <a:rPr lang="ru-RU" dirty="0"/>
              <a:t> материалы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студенттің</a:t>
            </a:r>
            <a:r>
              <a:rPr lang="ru-RU" dirty="0"/>
              <a:t> </a:t>
            </a:r>
            <a:r>
              <a:rPr lang="ru-RU" dirty="0" err="1"/>
              <a:t>бiлiмiн</a:t>
            </a:r>
            <a:r>
              <a:rPr lang="ru-RU" dirty="0"/>
              <a:t> </a:t>
            </a:r>
            <a:r>
              <a:rPr lang="ru-RU" dirty="0" err="1"/>
              <a:t>тексеру</a:t>
            </a:r>
            <a:r>
              <a:rPr lang="ru-RU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Выявление знаний у студента по прошедшему занятию.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Проверить у студента знания по теме; «Подготовка комбайна «ESSIL» КЗС-740 к работе. Органы управления комбайна. Приемы пользования органами управления комбайна «ESSIL».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Каково назначение и общие устройства</a:t>
            </a:r>
            <a:r>
              <a:rPr lang="ru-RU" b="1" i="1" dirty="0"/>
              <a:t> </a:t>
            </a:r>
            <a:r>
              <a:rPr lang="ru-RU" dirty="0"/>
              <a:t>комбайна «ESSIL» КЗС-740?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Какие операции выполняются при подготовке</a:t>
            </a:r>
            <a:r>
              <a:rPr lang="ru-RU" b="1" i="1" dirty="0"/>
              <a:t> </a:t>
            </a:r>
            <a:r>
              <a:rPr lang="ru-RU" dirty="0"/>
              <a:t>комбайна «ESSIL» КЗС-740, перед запуском двигателя?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Какие рычаги и педали используются при </a:t>
            </a:r>
            <a:r>
              <a:rPr lang="ru-RU" dirty="0" err="1"/>
              <a:t>троганье</a:t>
            </a:r>
            <a:r>
              <a:rPr lang="ru-RU" dirty="0"/>
              <a:t> с места на</a:t>
            </a:r>
            <a:r>
              <a:rPr lang="ru-RU" b="1" i="1" dirty="0"/>
              <a:t> </a:t>
            </a:r>
            <a:r>
              <a:rPr lang="ru-RU" dirty="0"/>
              <a:t>комбайне «ESSIL» КЗС-740?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Что нужно сделать и проверить, перед тем как запускать двигатель?</a:t>
            </a:r>
            <a:r>
              <a:rPr lang="ru-RU" b="1" i="1" dirty="0"/>
              <a:t> 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2.3. </a:t>
            </a:r>
            <a:r>
              <a:rPr lang="ru-RU" dirty="0" err="1"/>
              <a:t>Тапсырманың</a:t>
            </a:r>
            <a:r>
              <a:rPr lang="ru-RU" dirty="0"/>
              <a:t> </a:t>
            </a:r>
            <a:r>
              <a:rPr lang="ru-RU" dirty="0" err="1"/>
              <a:t>технологиялық</a:t>
            </a:r>
            <a:r>
              <a:rPr lang="ru-RU" dirty="0"/>
              <a:t> </a:t>
            </a:r>
            <a:r>
              <a:rPr lang="ru-RU" dirty="0" err="1"/>
              <a:t>негiзiн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көрсетiлiмiн</a:t>
            </a:r>
            <a:r>
              <a:rPr lang="ru-RU" dirty="0"/>
              <a:t> </a:t>
            </a:r>
            <a:r>
              <a:rPr lang="ru-RU" dirty="0" err="1"/>
              <a:t>талдау</a:t>
            </a:r>
            <a:r>
              <a:rPr lang="ru-RU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Разбор технологической сущности задания и личный показ.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Личный показ на комбайне «ESSIL» КЗС-740 приёмов пользования органами </a:t>
            </a:r>
            <a:r>
              <a:rPr lang="ru-RU" dirty="0" err="1"/>
              <a:t>упровленя</a:t>
            </a:r>
            <a:r>
              <a:rPr lang="ru-RU" dirty="0"/>
              <a:t> с обязательным соблюдением техники безопасности.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2.4. </a:t>
            </a:r>
            <a:r>
              <a:rPr lang="ru-RU" dirty="0" err="1"/>
              <a:t>Кiрiспе</a:t>
            </a:r>
            <a:r>
              <a:rPr lang="ru-RU" dirty="0"/>
              <a:t> </a:t>
            </a:r>
            <a:r>
              <a:rPr lang="ru-RU" dirty="0" err="1"/>
              <a:t>нұсқаулықтың</a:t>
            </a:r>
            <a:r>
              <a:rPr lang="ru-RU" dirty="0"/>
              <a:t> </a:t>
            </a:r>
            <a:r>
              <a:rPr lang="ru-RU" dirty="0" err="1"/>
              <a:t>материалын</a:t>
            </a:r>
            <a:r>
              <a:rPr lang="ru-RU" dirty="0"/>
              <a:t> </a:t>
            </a:r>
            <a:r>
              <a:rPr lang="ru-RU" dirty="0" err="1"/>
              <a:t>бекiту</a:t>
            </a:r>
            <a:r>
              <a:rPr lang="ru-RU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Закрепление материала вводного инструктажа.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1. Как правильно начать движение с места?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2. Как правильно произвести остановку комбайна?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3. Правила техники безопасности при движении?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913"/>
            <a:ext cx="9144000" cy="64627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Самостоятельное выполнение операций.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ΙΙΙ. </a:t>
            </a:r>
            <a:r>
              <a:rPr lang="ru-RU" dirty="0" err="1"/>
              <a:t>Студенттің</a:t>
            </a:r>
            <a:r>
              <a:rPr lang="ru-RU" dirty="0"/>
              <a:t> </a:t>
            </a:r>
            <a:r>
              <a:rPr lang="ru-RU" dirty="0" err="1"/>
              <a:t>өзiндiк</a:t>
            </a:r>
            <a:r>
              <a:rPr lang="ru-RU" dirty="0"/>
              <a:t> </a:t>
            </a:r>
            <a:r>
              <a:rPr lang="ru-RU" dirty="0" err="1"/>
              <a:t>жұмысы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ағымдағы</a:t>
            </a:r>
            <a:r>
              <a:rPr lang="ru-RU" dirty="0"/>
              <a:t> </a:t>
            </a:r>
            <a:r>
              <a:rPr lang="ru-RU" dirty="0" err="1"/>
              <a:t>нұсқаулық</a:t>
            </a:r>
            <a:r>
              <a:rPr lang="ru-RU" dirty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Самостоятельная работа студентов и текущий инструктаж: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3.1. </a:t>
            </a:r>
            <a:r>
              <a:rPr lang="ru-RU" dirty="0" err="1"/>
              <a:t>Студентті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орындарына</a:t>
            </a:r>
            <a:r>
              <a:rPr lang="ru-RU" dirty="0"/>
              <a:t> </a:t>
            </a:r>
            <a:r>
              <a:rPr lang="ru-RU" dirty="0" err="1"/>
              <a:t>орналастыру</a:t>
            </a:r>
            <a:r>
              <a:rPr lang="ru-RU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Расстановка студентов по рабочим местам.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3.2. </a:t>
            </a:r>
            <a:r>
              <a:rPr lang="ru-RU" dirty="0" err="1"/>
              <a:t>Мақсатты</a:t>
            </a:r>
            <a:r>
              <a:rPr lang="ru-RU" dirty="0"/>
              <a:t> </a:t>
            </a:r>
            <a:r>
              <a:rPr lang="ru-RU" dirty="0" err="1"/>
              <a:t>кешендiк</a:t>
            </a:r>
            <a:r>
              <a:rPr lang="ru-RU" dirty="0"/>
              <a:t> </a:t>
            </a:r>
            <a:r>
              <a:rPr lang="ru-RU" dirty="0" err="1"/>
              <a:t>тексерiс</a:t>
            </a:r>
            <a:r>
              <a:rPr lang="ru-RU" dirty="0"/>
              <a:t> </a:t>
            </a:r>
            <a:r>
              <a:rPr lang="ru-RU" dirty="0" err="1"/>
              <a:t>өткiзу</a:t>
            </a:r>
            <a:r>
              <a:rPr lang="ru-RU" dirty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Проведение комплексных целевых обходов: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 </a:t>
            </a:r>
            <a:r>
              <a:rPr lang="ru-RU" dirty="0" err="1"/>
              <a:t>тексерiп</a:t>
            </a:r>
            <a:r>
              <a:rPr lang="ru-RU" dirty="0"/>
              <a:t> </a:t>
            </a:r>
            <a:r>
              <a:rPr lang="ru-RU" dirty="0" err="1"/>
              <a:t>шығу</a:t>
            </a:r>
            <a:r>
              <a:rPr lang="ru-RU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 обход.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Самостоятельная работа на комбайне.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 </a:t>
            </a:r>
            <a:r>
              <a:rPr lang="ru-RU" dirty="0" err="1"/>
              <a:t>тексерiп</a:t>
            </a:r>
            <a:r>
              <a:rPr lang="ru-RU" dirty="0"/>
              <a:t> </a:t>
            </a:r>
            <a:r>
              <a:rPr lang="ru-RU" dirty="0" err="1"/>
              <a:t>шығу</a:t>
            </a:r>
            <a:r>
              <a:rPr lang="ru-RU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 обход.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Ежесменное техническое обслуживание.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 </a:t>
            </a:r>
            <a:r>
              <a:rPr lang="ru-RU" dirty="0" err="1"/>
              <a:t>тексерiп</a:t>
            </a:r>
            <a:r>
              <a:rPr lang="ru-RU" dirty="0"/>
              <a:t> </a:t>
            </a:r>
            <a:r>
              <a:rPr lang="ru-RU" dirty="0" err="1"/>
              <a:t>шығу</a:t>
            </a:r>
            <a:r>
              <a:rPr lang="ru-RU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 обход.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Запуск двигателя.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 </a:t>
            </a:r>
            <a:r>
              <a:rPr lang="ru-RU" dirty="0" err="1"/>
              <a:t>тексерiп</a:t>
            </a:r>
            <a:r>
              <a:rPr lang="ru-RU" dirty="0"/>
              <a:t> </a:t>
            </a:r>
            <a:r>
              <a:rPr lang="ru-RU" dirty="0" err="1"/>
              <a:t>шығу</a:t>
            </a:r>
            <a:r>
              <a:rPr lang="ru-RU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 обход.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Троганье</a:t>
            </a:r>
            <a:r>
              <a:rPr lang="ru-RU" dirty="0"/>
              <a:t> с места и остановка комбайна.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3.3. </a:t>
            </a:r>
            <a:r>
              <a:rPr lang="ru-RU" dirty="0" err="1"/>
              <a:t>Орындалған</a:t>
            </a:r>
            <a:r>
              <a:rPr lang="ru-RU" dirty="0"/>
              <a:t> </a:t>
            </a:r>
            <a:r>
              <a:rPr lang="ru-RU" dirty="0" err="1"/>
              <a:t>жұмысты</a:t>
            </a:r>
            <a:r>
              <a:rPr lang="ru-RU" dirty="0"/>
              <a:t> </a:t>
            </a:r>
            <a:r>
              <a:rPr lang="ru-RU" dirty="0" err="1"/>
              <a:t>қабылдау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бағалау</a:t>
            </a:r>
            <a:r>
              <a:rPr lang="ru-RU" dirty="0"/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Прием и оценка выполненных работ.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ΙV. </a:t>
            </a:r>
            <a:r>
              <a:rPr lang="ru-RU" dirty="0" err="1"/>
              <a:t>Қорытынды</a:t>
            </a:r>
            <a:r>
              <a:rPr lang="ru-RU" dirty="0"/>
              <a:t> </a:t>
            </a:r>
            <a:r>
              <a:rPr lang="ru-RU" dirty="0" err="1"/>
              <a:t>нұсқаулық</a:t>
            </a:r>
            <a:r>
              <a:rPr lang="ru-RU" dirty="0"/>
              <a:t>: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88" y="908050"/>
            <a:ext cx="9144000" cy="48021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Заключительный инструктаж: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4.1. </a:t>
            </a:r>
            <a:r>
              <a:rPr lang="ru-RU" dirty="0" err="1"/>
              <a:t>Сабақты</a:t>
            </a:r>
            <a:r>
              <a:rPr lang="ru-RU" dirty="0"/>
              <a:t> </a:t>
            </a:r>
            <a:r>
              <a:rPr lang="ru-RU" dirty="0" err="1"/>
              <a:t>қорытындылау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бағаларын</a:t>
            </a:r>
            <a:r>
              <a:rPr lang="ru-RU" dirty="0"/>
              <a:t> </a:t>
            </a:r>
            <a:r>
              <a:rPr lang="ru-RU" dirty="0" err="1"/>
              <a:t>хабарлау</a:t>
            </a:r>
            <a:r>
              <a:rPr lang="ru-RU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Подведение итогов урока и сообщение оценок.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4.2. </a:t>
            </a:r>
            <a:r>
              <a:rPr lang="ru-RU" dirty="0" err="1"/>
              <a:t>Белгілі</a:t>
            </a:r>
            <a:r>
              <a:rPr lang="ru-RU" dirty="0"/>
              <a:t> </a:t>
            </a:r>
            <a:r>
              <a:rPr lang="ru-RU" dirty="0" err="1"/>
              <a:t>кемшiлiктердi</a:t>
            </a:r>
            <a:r>
              <a:rPr lang="ru-RU" dirty="0"/>
              <a:t> </a:t>
            </a:r>
            <a:r>
              <a:rPr lang="ru-RU" dirty="0" err="1"/>
              <a:t>талдау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жақсы</a:t>
            </a:r>
            <a:r>
              <a:rPr lang="ru-RU" dirty="0"/>
              <a:t> </a:t>
            </a:r>
            <a:r>
              <a:rPr lang="ru-RU" dirty="0" err="1"/>
              <a:t>жұмыстарды</a:t>
            </a:r>
            <a:r>
              <a:rPr lang="ru-RU" dirty="0"/>
              <a:t> </a:t>
            </a:r>
            <a:r>
              <a:rPr lang="ru-RU" dirty="0" err="1"/>
              <a:t>атап</a:t>
            </a:r>
            <a:r>
              <a:rPr lang="ru-RU" dirty="0"/>
              <a:t> </a:t>
            </a:r>
            <a:r>
              <a:rPr lang="ru-RU" dirty="0" err="1"/>
              <a:t>өту</a:t>
            </a:r>
            <a:r>
              <a:rPr lang="ru-RU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Разбор типичных ошибок.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4.3.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орындарын</a:t>
            </a:r>
            <a:r>
              <a:rPr lang="ru-RU" dirty="0"/>
              <a:t> </a:t>
            </a:r>
            <a:r>
              <a:rPr lang="ru-RU" dirty="0" err="1"/>
              <a:t>жинау</a:t>
            </a:r>
            <a:r>
              <a:rPr lang="ru-RU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Уборка рабочего места. Комментарий о лучших студентах выполняющих правильно упражнения и задания.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4.4. </a:t>
            </a:r>
            <a:r>
              <a:rPr lang="ru-RU" dirty="0" err="1"/>
              <a:t>Үйге</a:t>
            </a:r>
            <a:r>
              <a:rPr lang="ru-RU" dirty="0"/>
              <a:t> </a:t>
            </a:r>
            <a:r>
              <a:rPr lang="ru-RU" dirty="0" err="1"/>
              <a:t>тапсырма</a:t>
            </a:r>
            <a:r>
              <a:rPr lang="ru-RU" dirty="0"/>
              <a:t> беру.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Выдача домашнего задания.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Учебник. «Вождение тракторов и комбайнов» Симоненко В.Д. стр.124-139; Зерноуборочный комбайн «ESSIL» КЗС-740 стр.11-14; стр.16; стр.35-41; стр.48-49.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Ө\О </a:t>
            </a:r>
            <a:r>
              <a:rPr lang="ru-RU" dirty="0" err="1"/>
              <a:t>шеберi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. Мастер п/о _____________________ (</a:t>
            </a:r>
            <a:r>
              <a:rPr lang="ru-RU" dirty="0" err="1"/>
              <a:t>Щегрин</a:t>
            </a:r>
            <a:r>
              <a:rPr lang="ru-RU" dirty="0"/>
              <a:t> М.Н.)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650" y="404813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Тема урока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2492375"/>
            <a:ext cx="9144000" cy="1752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ru-RU">
                <a:solidFill>
                  <a:schemeClr val="bg1"/>
                </a:solidFill>
                <a:latin typeface="Arial" charset="0"/>
              </a:rPr>
              <a:t>Е.Т.О. самоходного комбайна «ESSIL-КЗС-740». Запуск двигателя. Включение выключение передач, троганье с места, и остановка комбайна.</a:t>
            </a:r>
          </a:p>
          <a:p>
            <a:pPr marL="0" indent="0" algn="ctr">
              <a:buFont typeface="Wingdings" pitchFamily="2" charset="2"/>
              <a:buNone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4213" y="476250"/>
            <a:ext cx="7772400" cy="1470025"/>
          </a:xfrm>
        </p:spPr>
        <p:txBody>
          <a:bodyPr/>
          <a:lstStyle/>
          <a:p>
            <a:r>
              <a:rPr lang="ru-RU" sz="5400"/>
              <a:t>Цель урока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-15875" y="2924175"/>
            <a:ext cx="9144000" cy="1752600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ru-RU">
                <a:solidFill>
                  <a:srgbClr val="FFFFFF"/>
                </a:solidFill>
              </a:rPr>
              <a:t>Овладение приемами и способами проведения Е.Т.О. Правильного запуска двигателя, троганье с места, остановка и переключение передач.</a:t>
            </a:r>
          </a:p>
          <a:p>
            <a:pPr marL="0" indent="0" algn="ctr">
              <a:buFont typeface="Wingdings" pitchFamily="2" charset="2"/>
              <a:buNone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462</TotalTime>
  <Words>1712</Words>
  <Application>Microsoft Office PowerPoint</Application>
  <PresentationFormat>Экран (4:3)</PresentationFormat>
  <Paragraphs>200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Calibri</vt:lpstr>
      <vt:lpstr>Arial</vt:lpstr>
      <vt:lpstr>Times New Roman</vt:lpstr>
      <vt:lpstr>Wingdings</vt:lpstr>
      <vt:lpstr>Точки</vt:lpstr>
      <vt:lpstr>«ҚОСТАНАЙ  ИНДУСТРИАЛДЫ-ПЕДАГОГИКАЛЫҚ КОЛЛЕДЖІ» КМҚК  КГКП «КОСТАНАЙСКИЙ ИНДУСТРИАЛЬНО-ПЕДАГОГИЧЕСКИЙ КОЛЛЕДЖ»  Мастер производственного обучения Щегрин Михаил Николаевич </vt:lpstr>
      <vt:lpstr>Слайд 2</vt:lpstr>
      <vt:lpstr>Слайд 3</vt:lpstr>
      <vt:lpstr>Слайд 4</vt:lpstr>
      <vt:lpstr>Слайд 5</vt:lpstr>
      <vt:lpstr>Слайд 6</vt:lpstr>
      <vt:lpstr>Слайд 7</vt:lpstr>
      <vt:lpstr>Тема урока</vt:lpstr>
      <vt:lpstr>Цель урока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«ҚОСТАНАЙ  ИНДУСТРИАЛДЫ-ПЕДАГОГИКАЛЫҚ КОЛЛЕДЖІ» КМҚК  КГКП «КОСТАНАЙСКИЙ ИНДУСТРИАЛЬНО-ПЕДАГОГИЧЕСКИЙ КОЛЛЕДЖ»  Мастер производственного обучения Щегрин Михаил Николаевич</dc:title>
  <dc:creator>Миша</dc:creator>
  <cp:lastModifiedBy>345</cp:lastModifiedBy>
  <cp:revision>25</cp:revision>
  <dcterms:created xsi:type="dcterms:W3CDTF">2016-06-16T14:11:31Z</dcterms:created>
  <dcterms:modified xsi:type="dcterms:W3CDTF">2016-06-17T02:49:57Z</dcterms:modified>
</cp:coreProperties>
</file>