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2" r:id="rId2"/>
    <p:sldId id="270" r:id="rId3"/>
    <p:sldId id="271" r:id="rId4"/>
    <p:sldId id="276" r:id="rId5"/>
    <p:sldId id="273" r:id="rId6"/>
    <p:sldId id="278" r:id="rId7"/>
    <p:sldId id="277" r:id="rId8"/>
  </p:sldIdLst>
  <p:sldSz cx="9906000" cy="6858000" type="A4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FEF4F"/>
    <a:srgbClr val="EF41DA"/>
    <a:srgbClr val="00B169"/>
    <a:srgbClr val="FF6100"/>
    <a:srgbClr val="EF5380"/>
    <a:srgbClr val="F8931F"/>
    <a:srgbClr val="39E0F7"/>
    <a:srgbClr val="29AAE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67" autoAdjust="0"/>
    <p:restoredTop sz="94660"/>
  </p:normalViewPr>
  <p:slideViewPr>
    <p:cSldViewPr snapToGrid="0">
      <p:cViewPr>
        <p:scale>
          <a:sx n="62" d="100"/>
          <a:sy n="62" d="100"/>
        </p:scale>
        <p:origin x="-1560" y="-120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D06003-67B3-4B6E-92FE-5E9B1EC99D9C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746125"/>
            <a:ext cx="53879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E63FE28-C846-41B2-B5A2-5B8BB30C3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C4C48D-BC90-42B6-B940-F756DC2AD26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6F4D-D8CA-4F2E-A528-DA933EA3999C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853AB-CC8C-475C-A66B-EFB8D3F5F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76B69-4C6F-4945-BFF3-396550F0C1AE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B6D1E-C13C-4EDC-A921-484F3C2CF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35743-90A4-4B4F-8E9D-FA23DBF205E8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6BF5E-CB07-4871-AF71-47221404A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4F673-8741-40C6-8E37-28DFE814A240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ACDEE-9B9F-4F86-9CC3-1BA796C5D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F34EA-79CA-4EF5-802C-F0C9C6DFA371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55428-D125-4B04-8AF1-BEEA82CDC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9D21B-5C5E-4AFE-94CB-A9FA9B5B1EBC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5BDA4-B63A-4E8E-A0B2-62CD1FDD5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6697E-3B9B-407A-AA4F-739522487C88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4D03D-AC64-47E6-BFE9-18034CA3D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60C51-08DA-4D50-A880-4ACA728C658D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E9904-4650-487D-9CA0-41A5C1A45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04754-2776-40B3-9878-4C6A967EAA5E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67D47-5C30-4F47-94CE-C0659EF71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413F9-C697-420C-A003-377CFE2A67B4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1F10D-CE29-440F-9DAD-DA99E145B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22CD8-C689-40D0-8DCF-F38AE0ED6F63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2EB62-FCD4-4A11-B712-1B04F3311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1038" y="365125"/>
            <a:ext cx="85439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70EAF1-4A05-42EA-88B1-A0EB1F956B72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F151BB-CE99-4725-AF1A-8FEDCF9BF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/>
            </a:extLst>
          </a:blip>
          <a:srcRect t="8247" b="7812"/>
          <a:stretch/>
        </p:blipFill>
        <p:spPr>
          <a:xfrm>
            <a:off x="514637" y="2103419"/>
            <a:ext cx="9119217" cy="7474922"/>
          </a:xfrm>
          <a:prstGeom prst="rect">
            <a:avLst/>
          </a:prstGeom>
          <a:effectLst>
            <a:softEdge rad="0"/>
          </a:effectLst>
        </p:spPr>
      </p:pic>
      <p:sp>
        <p:nvSpPr>
          <p:cNvPr id="14338" name="AutoShape 2" descr="https://apf.mail.ru/cgi-bin/readmsg?id=15094429940000000989;0;1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39" name="AutoShape 4" descr="https://apf.mail.ru/cgi-bin/readmsg?id=15094429940000000989;0;1&amp;af_preview=1&amp;exif=1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2138" y="88900"/>
            <a:ext cx="14224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975" y="160338"/>
            <a:ext cx="18335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15296" y="1809968"/>
            <a:ext cx="7001838" cy="381634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2921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none">
            <a:prstTxWarp prst="textArchUp">
              <a:avLst>
                <a:gd name="adj" fmla="val 9146202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300" dirty="0">
                <a:ln w="0"/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 М</a:t>
            </a:r>
            <a:r>
              <a:rPr lang="ru-RU" sz="6000" b="1" spc="300" dirty="0">
                <a:ln w="0"/>
                <a:solidFill>
                  <a:srgbClr val="F15A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Ы</a:t>
            </a:r>
            <a:r>
              <a:rPr lang="ru-RU" sz="6000" b="1" spc="300" dirty="0">
                <a:ln w="0"/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6000" b="1" spc="500" dirty="0">
                <a:ln w="0"/>
                <a:solidFill>
                  <a:srgbClr val="F89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</a:t>
            </a:r>
            <a:r>
              <a:rPr lang="ru-RU" sz="6000" b="1" spc="500" dirty="0">
                <a:ln w="0"/>
                <a:solidFill>
                  <a:srgbClr val="FDEE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</a:t>
            </a:r>
            <a:r>
              <a:rPr lang="ru-RU" sz="6000" b="1" spc="500" dirty="0">
                <a:ln w="0"/>
                <a:solidFill>
                  <a:srgbClr val="00B1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</a:t>
            </a:r>
            <a:r>
              <a:rPr lang="ru-RU" sz="6000" b="1" spc="500" dirty="0">
                <a:ln w="0"/>
                <a:solidFill>
                  <a:srgbClr val="29AA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</a:t>
            </a:r>
            <a:r>
              <a:rPr lang="ru-RU" sz="6000" b="1" spc="500" dirty="0">
                <a:ln w="0"/>
                <a:solidFill>
                  <a:srgbClr val="2E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</a:t>
            </a:r>
            <a:r>
              <a:rPr lang="ru-RU" sz="6000" b="1" spc="500" dirty="0">
                <a:ln w="0"/>
                <a:solidFill>
                  <a:srgbClr val="99A4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</a:t>
            </a:r>
            <a:r>
              <a:rPr lang="ru-RU" sz="6000" b="1" spc="300" dirty="0">
                <a:ln w="0"/>
                <a:solidFill>
                  <a:srgbClr val="652D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 »</a:t>
            </a:r>
            <a:endParaRPr lang="ru-RU" sz="6000" b="1" spc="300" dirty="0">
              <a:ln w="0"/>
              <a:solidFill>
                <a:srgbClr val="652D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4738" y="165100"/>
            <a:ext cx="5618162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При поддержке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Д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ипломатической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иссии США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Социальный проект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: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http://www.soyventis.wwhnetwork.net/wp-content/uploads/acrylates-1021x1024.jpg"/>
          <p:cNvPicPr>
            <a:picLocks noChangeAspect="1" noChangeArrowheads="1"/>
          </p:cNvPicPr>
          <p:nvPr/>
        </p:nvPicPr>
        <p:blipFill>
          <a:blip r:embed="rId2"/>
          <a:srcRect t="55019"/>
          <a:stretch>
            <a:fillRect/>
          </a:stretch>
        </p:blipFill>
        <p:spPr bwMode="auto">
          <a:xfrm rot="-3635218">
            <a:off x="3567907" y="2451893"/>
            <a:ext cx="99060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4829" y="544834"/>
            <a:ext cx="8117928" cy="78483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2921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b="1" spc="300" dirty="0">
                <a:ln w="0"/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проект «М</a:t>
            </a:r>
            <a:r>
              <a:rPr lang="ru-RU" sz="4500" b="1" spc="300" dirty="0">
                <a:ln w="0"/>
                <a:solidFill>
                  <a:srgbClr val="F15A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Ы</a:t>
            </a:r>
            <a:r>
              <a:rPr lang="ru-RU" sz="4500" b="1" spc="300" dirty="0">
                <a:ln w="0"/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4500" b="1" spc="500" dirty="0">
                <a:ln w="0"/>
                <a:solidFill>
                  <a:srgbClr val="F89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</a:t>
            </a:r>
            <a:r>
              <a:rPr lang="ru-RU" sz="4500" b="1" spc="500" dirty="0">
                <a:ln w="0"/>
                <a:solidFill>
                  <a:srgbClr val="EF4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</a:t>
            </a:r>
            <a:r>
              <a:rPr lang="ru-RU" sz="4500" b="1" spc="500" dirty="0">
                <a:ln w="0"/>
                <a:solidFill>
                  <a:srgbClr val="00B1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</a:t>
            </a:r>
            <a:r>
              <a:rPr lang="ru-RU" sz="4500" b="1" spc="500" dirty="0">
                <a:ln w="0"/>
                <a:solidFill>
                  <a:srgbClr val="29AA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</a:t>
            </a:r>
            <a:r>
              <a:rPr lang="ru-RU" sz="4500" b="1" spc="500" dirty="0">
                <a:ln w="0"/>
                <a:solidFill>
                  <a:srgbClr val="2E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</a:t>
            </a:r>
            <a:r>
              <a:rPr lang="ru-RU" sz="4500" b="1" spc="500" dirty="0">
                <a:ln w="0"/>
                <a:solidFill>
                  <a:srgbClr val="99A4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</a:t>
            </a:r>
            <a:r>
              <a:rPr lang="ru-RU" sz="4500" b="1" spc="300" dirty="0">
                <a:ln w="0"/>
                <a:solidFill>
                  <a:srgbClr val="652D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!»</a:t>
            </a:r>
            <a:endParaRPr lang="ru-RU" sz="4500" b="1" spc="300" dirty="0">
              <a:ln w="0"/>
              <a:solidFill>
                <a:srgbClr val="652D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3" y="2525713"/>
            <a:ext cx="8770937" cy="378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Кто?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	      ОФ «Ассоциация психологов Костанайской области»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Когда?      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Октябрь 2017 г. – май 2018 г.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Где?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	      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Костанайская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область. Фокус – Костанай, Рудный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Почему?  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Казахстан – 2 место в мире по числу суицидов.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	      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Костанайская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область – 3 место по суициду подростков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	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      в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Казахстане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	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    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по данным на 2016 год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8613" y="1287463"/>
            <a:ext cx="8348662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н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аправленный на профилактику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аутодеструктивного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поведения подростков в социальных сетях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http://www.soyventis.wwhnetwork.net/wp-content/uploads/acrylates-1021x1024.jpg"/>
          <p:cNvPicPr>
            <a:picLocks noChangeAspect="1" noChangeArrowheads="1"/>
          </p:cNvPicPr>
          <p:nvPr/>
        </p:nvPicPr>
        <p:blipFill>
          <a:blip r:embed="rId2"/>
          <a:srcRect t="55019"/>
          <a:stretch>
            <a:fillRect/>
          </a:stretch>
        </p:blipFill>
        <p:spPr bwMode="auto">
          <a:xfrm rot="-3635218">
            <a:off x="3567907" y="2451893"/>
            <a:ext cx="99060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4175" y="1468438"/>
            <a:ext cx="8963025" cy="4217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Создание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условий для снижения уровня суицидального поведения подростков Костанайской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области: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	через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создание платформы позитивного общения в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	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соц.сетях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	повышение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квалификации школьных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психологов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	психолого-педагогическое просвещение родителей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и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	обучение школьных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психологов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ранней диагностике 	кризисных состояний подростков. Оказанию помощи                      	по их преодолении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4175" y="376238"/>
            <a:ext cx="2311400" cy="784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b="1" spc="300" dirty="0">
                <a:ln w="0"/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Ц</a:t>
            </a:r>
            <a:r>
              <a:rPr lang="ru-RU" sz="4500" b="1" spc="500" dirty="0">
                <a:ln w="0"/>
                <a:solidFill>
                  <a:srgbClr val="F89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</a:t>
            </a:r>
            <a:r>
              <a:rPr lang="ru-RU" sz="4500" b="1" spc="500" dirty="0">
                <a:ln w="0"/>
                <a:solidFill>
                  <a:srgbClr val="00B1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</a:t>
            </a:r>
            <a:r>
              <a:rPr lang="ru-RU" sz="4500" b="1" spc="500" dirty="0">
                <a:ln w="0"/>
                <a:solidFill>
                  <a:srgbClr val="29AA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Ь</a:t>
            </a:r>
            <a:r>
              <a:rPr lang="ru-RU" sz="4500" b="1" spc="500" dirty="0">
                <a:ln w="0"/>
                <a:solidFill>
                  <a:srgbClr val="2E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  <a:endParaRPr lang="ru-RU" sz="4500" dirty="0">
              <a:latin typeface="+mn-lt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18343" y="2722709"/>
            <a:ext cx="144526" cy="139678"/>
          </a:xfrm>
          <a:prstGeom prst="ellipse">
            <a:avLst/>
          </a:prstGeom>
          <a:solidFill>
            <a:srgbClr val="EF41D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18343" y="3554253"/>
            <a:ext cx="144526" cy="139678"/>
          </a:xfrm>
          <a:prstGeom prst="ellipse">
            <a:avLst/>
          </a:prstGeom>
          <a:solidFill>
            <a:srgbClr val="2FEF4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8343" y="4010636"/>
            <a:ext cx="144526" cy="139678"/>
          </a:xfrm>
          <a:prstGeom prst="ellipse">
            <a:avLst/>
          </a:prstGeom>
          <a:solidFill>
            <a:srgbClr val="614BE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84175" y="376238"/>
            <a:ext cx="3252788" cy="784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b="1" spc="300" dirty="0">
                <a:ln w="0"/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</a:t>
            </a:r>
            <a:r>
              <a:rPr lang="ru-RU" sz="4500" b="1" spc="500" dirty="0">
                <a:ln w="0"/>
                <a:solidFill>
                  <a:srgbClr val="F89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</a:t>
            </a:r>
            <a:r>
              <a:rPr lang="ru-RU" sz="4500" b="1" spc="500" dirty="0">
                <a:ln w="0"/>
                <a:solidFill>
                  <a:srgbClr val="EF4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</a:t>
            </a:r>
            <a:r>
              <a:rPr lang="ru-RU" sz="4500" b="1" spc="500" dirty="0">
                <a:ln w="0"/>
                <a:solidFill>
                  <a:srgbClr val="00B1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</a:t>
            </a:r>
            <a:r>
              <a:rPr lang="ru-RU" sz="4500" b="1" spc="500" dirty="0">
                <a:ln w="0"/>
                <a:solidFill>
                  <a:srgbClr val="29AA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Ч</a:t>
            </a:r>
            <a:r>
              <a:rPr lang="ru-RU" sz="4500" b="1" spc="500" dirty="0">
                <a:ln w="0"/>
                <a:solidFill>
                  <a:srgbClr val="2E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</a:t>
            </a:r>
            <a:r>
              <a:rPr lang="ru-RU" sz="4500" b="1" spc="300" dirty="0">
                <a:ln w="0"/>
                <a:solidFill>
                  <a:srgbClr val="652D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  <a:endParaRPr lang="ru-RU" sz="4500" dirty="0"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01875" y="3100388"/>
            <a:ext cx="7340600" cy="782637"/>
          </a:xfrm>
          <a:prstGeom prst="roundRect">
            <a:avLst/>
          </a:prstGeom>
          <a:noFill/>
          <a:ln>
            <a:solidFill>
              <a:srgbClr val="EF4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Обучающие семинары по ранней диагностике кризисных состояний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г.г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 Костанай, Рудный,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Житикара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93938" y="2135188"/>
            <a:ext cx="7348537" cy="781050"/>
          </a:xfrm>
          <a:prstGeom prst="roundRect">
            <a:avLst/>
          </a:prstGeom>
          <a:noFill/>
          <a:ln>
            <a:solidFill>
              <a:srgbClr val="F89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КОНТЕНТ: Мониторинг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&gt; </a:t>
            </a:r>
            <a:r>
              <a:rPr lang="kk-KZ" dirty="0">
                <a:solidFill>
                  <a:schemeClr val="accent5">
                    <a:lumMod val="50000"/>
                  </a:schemeClr>
                </a:solidFill>
              </a:rPr>
              <a:t>выявление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&gt;</a:t>
            </a:r>
            <a:r>
              <a:rPr lang="kk-KZ" dirty="0">
                <a:solidFill>
                  <a:schemeClr val="accent5">
                    <a:lumMod val="50000"/>
                  </a:schemeClr>
                </a:solidFill>
              </a:rPr>
              <a:t> экспретиза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&gt;</a:t>
            </a:r>
            <a:r>
              <a:rPr lang="kk-KZ" dirty="0">
                <a:solidFill>
                  <a:schemeClr val="accent5">
                    <a:lumMod val="50000"/>
                  </a:schemeClr>
                </a:solidFill>
              </a:rPr>
              <a:t> блокировка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solidFill>
                  <a:schemeClr val="accent5">
                    <a:lumMod val="50000"/>
                  </a:schemeClr>
                </a:solidFill>
              </a:rPr>
              <a:t>ПОДРОСТКИ: Поиск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&gt; </a:t>
            </a:r>
            <a:r>
              <a:rPr lang="kk-KZ" dirty="0">
                <a:solidFill>
                  <a:schemeClr val="accent5">
                    <a:lumMod val="50000"/>
                  </a:schemeClr>
                </a:solidFill>
              </a:rPr>
              <a:t>контакт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&gt; </a:t>
            </a:r>
            <a:r>
              <a:rPr lang="kk-KZ" dirty="0">
                <a:solidFill>
                  <a:schemeClr val="accent5">
                    <a:lumMod val="50000"/>
                  </a:schemeClr>
                </a:solidFill>
              </a:rPr>
              <a:t>психолог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&gt; </a:t>
            </a:r>
            <a:r>
              <a:rPr lang="kk-KZ" dirty="0">
                <a:solidFill>
                  <a:schemeClr val="accent5">
                    <a:lumMod val="50000"/>
                  </a:schemeClr>
                </a:solidFill>
              </a:rPr>
              <a:t>сопровождение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01875" y="1198563"/>
            <a:ext cx="7340600" cy="78263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&gt; 8000</a:t>
            </a:r>
            <a:r>
              <a:rPr lang="kk-KZ" dirty="0">
                <a:solidFill>
                  <a:schemeClr val="accent5">
                    <a:lumMod val="50000"/>
                  </a:schemeClr>
                </a:solidFill>
              </a:rPr>
              <a:t> чел.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позитивный контент, превенция суицидального поведения.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Никос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Мармалиди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– контент;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Егор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Мирошниченко – численное наполнение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313" y="1171575"/>
            <a:ext cx="2106612" cy="84931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9075" y="3055938"/>
            <a:ext cx="2106613" cy="847725"/>
          </a:xfrm>
          <a:prstGeom prst="roundRect">
            <a:avLst/>
          </a:prstGeom>
          <a:solidFill>
            <a:srgbClr val="EF4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ШКОЛЬНЫЕ ПСИХОЛОГИ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17415" name="Группа 16"/>
          <p:cNvGrpSpPr>
            <a:grpSpLocks/>
          </p:cNvGrpSpPr>
          <p:nvPr/>
        </p:nvGrpSpPr>
        <p:grpSpPr bwMode="auto">
          <a:xfrm>
            <a:off x="22225" y="1273175"/>
            <a:ext cx="1168400" cy="655638"/>
            <a:chOff x="2568667" y="204956"/>
            <a:chExt cx="2058075" cy="1157667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231390" y="359125"/>
              <a:ext cx="732630" cy="7652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27" name="Picture 7" descr="https://im.mtv.fi/image/5223984/landscape16_9/1024/576/fecf6e6ca548fceb0f8df4975b865925/SV/vk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68667" y="204956"/>
              <a:ext cx="2058075" cy="1157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/>
          <a:srcRect r="8420"/>
          <a:stretch>
            <a:fillRect/>
          </a:stretch>
        </p:blipFill>
        <p:spPr bwMode="auto">
          <a:xfrm>
            <a:off x="1489075" y="1319213"/>
            <a:ext cx="8445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025" y="1247775"/>
            <a:ext cx="65087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Скругленный прямоугольник 26"/>
          <p:cNvSpPr/>
          <p:nvPr/>
        </p:nvSpPr>
        <p:spPr>
          <a:xfrm>
            <a:off x="2301875" y="4040188"/>
            <a:ext cx="7340600" cy="781050"/>
          </a:xfrm>
          <a:prstGeom prst="roundRect">
            <a:avLst/>
          </a:prstGeom>
          <a:noFill/>
          <a:ln>
            <a:solidFill>
              <a:srgbClr val="00B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Встречи психолог-родители: 500 человек.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Семейные консультации 100 шт. 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15900" y="4017963"/>
            <a:ext cx="2108200" cy="849312"/>
          </a:xfrm>
          <a:prstGeom prst="roundRect">
            <a:avLst/>
          </a:prstGeom>
          <a:solidFill>
            <a:srgbClr val="00B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РОДИТЕЛИ</a:t>
            </a:r>
            <a:r>
              <a:rPr lang="en-US" b="1" dirty="0"/>
              <a:t> </a:t>
            </a:r>
            <a:r>
              <a:rPr lang="ru-RU" b="1" dirty="0"/>
              <a:t>                    И ДЕТИ</a:t>
            </a:r>
            <a:endParaRPr lang="ru-RU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279650" y="4999038"/>
            <a:ext cx="7362825" cy="782637"/>
          </a:xfrm>
          <a:prstGeom prst="roundRect">
            <a:avLst/>
          </a:prstGeom>
          <a:noFill/>
          <a:ln>
            <a:solidFill>
              <a:srgbClr val="29A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БУКЛЕТЫ: психологи, родители, дети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Бил-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борд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Костанае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и Рудном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19075" y="4972050"/>
            <a:ext cx="2106613" cy="849313"/>
          </a:xfrm>
          <a:prstGeom prst="roundRect">
            <a:avLst/>
          </a:prstGeom>
          <a:solidFill>
            <a:srgbClr val="29A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МЕТОДИЧЕСКИЕ МАТЕРИАЛЫ</a:t>
            </a:r>
            <a:endParaRPr lang="ru-RU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284413" y="5978525"/>
            <a:ext cx="7358062" cy="781050"/>
          </a:xfrm>
          <a:prstGeom prst="roundRect">
            <a:avLst/>
          </a:prstGeom>
          <a:noFill/>
          <a:ln>
            <a:solidFill>
              <a:srgbClr val="652D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Участников групп и клиентов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&gt;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динамика состояния и настроения начало/конец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07963" y="5945188"/>
            <a:ext cx="2108200" cy="849312"/>
          </a:xfrm>
          <a:prstGeom prst="roundRect">
            <a:avLst/>
          </a:prstGeom>
          <a:solidFill>
            <a:srgbClr val="652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АНКЕТИРОВАНИЕ</a:t>
            </a:r>
            <a:endParaRPr lang="ru-RU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33363" y="2097088"/>
            <a:ext cx="2106612" cy="847725"/>
          </a:xfrm>
          <a:prstGeom prst="roundRect">
            <a:avLst/>
          </a:prstGeom>
          <a:solidFill>
            <a:srgbClr val="F89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ИНТЕРНЕТ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345363" y="1501775"/>
            <a:ext cx="14224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+ волонтёры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1300" y="246063"/>
            <a:ext cx="5911850" cy="784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b="1" spc="300" dirty="0">
                <a:ln w="0"/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</a:t>
            </a:r>
            <a:r>
              <a:rPr lang="ru-RU" sz="4500" b="1" spc="300" dirty="0">
                <a:ln w="0"/>
                <a:solidFill>
                  <a:srgbClr val="F15A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АБ</a:t>
            </a:r>
            <a:r>
              <a:rPr lang="ru-RU" sz="4500" b="1" spc="500" dirty="0">
                <a:ln w="0"/>
                <a:solidFill>
                  <a:srgbClr val="FDEE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</a:t>
            </a:r>
            <a:r>
              <a:rPr lang="ru-RU" sz="4500" b="1" spc="500" dirty="0">
                <a:ln w="0"/>
                <a:solidFill>
                  <a:srgbClr val="00B1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Ч</a:t>
            </a:r>
            <a:r>
              <a:rPr lang="ru-RU" sz="4500" b="1" spc="500" dirty="0">
                <a:ln w="0"/>
                <a:solidFill>
                  <a:srgbClr val="29AA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</a:t>
            </a:r>
            <a:r>
              <a:rPr lang="ru-RU" sz="4500" b="1" spc="500" dirty="0">
                <a:ln w="0"/>
                <a:solidFill>
                  <a:srgbClr val="2E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Й </a:t>
            </a:r>
            <a:r>
              <a:rPr lang="ru-RU" sz="4500" b="1" spc="500" dirty="0">
                <a:ln w="0"/>
                <a:solidFill>
                  <a:srgbClr val="99A4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</a:t>
            </a:r>
            <a:r>
              <a:rPr lang="ru-RU" sz="4500" b="1" spc="300" dirty="0">
                <a:ln w="0"/>
                <a:solidFill>
                  <a:srgbClr val="652D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</a:t>
            </a:r>
            <a:r>
              <a:rPr lang="ru-RU" sz="4500" b="1" spc="300" dirty="0">
                <a:ln w="0"/>
                <a:solidFill>
                  <a:srgbClr val="EF4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</a:t>
            </a:r>
            <a:r>
              <a:rPr lang="ru-RU" sz="4500" b="1" spc="3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</a:t>
            </a:r>
            <a:r>
              <a:rPr lang="ru-RU" sz="4500" b="1" spc="300" dirty="0">
                <a:ln w="0"/>
                <a:solidFill>
                  <a:srgbClr val="11AD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  <a:endParaRPr lang="ru-RU" sz="4500" b="1" spc="300" dirty="0">
              <a:ln w="0"/>
              <a:solidFill>
                <a:srgbClr val="11AD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8434" name="Группа 7201"/>
          <p:cNvGrpSpPr>
            <a:grpSpLocks/>
          </p:cNvGrpSpPr>
          <p:nvPr/>
        </p:nvGrpSpPr>
        <p:grpSpPr bwMode="auto">
          <a:xfrm>
            <a:off x="319088" y="1084263"/>
            <a:ext cx="9220200" cy="5699125"/>
            <a:chOff x="318893" y="1084522"/>
            <a:chExt cx="9220676" cy="5699054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>
              <a:off x="2449428" y="1154371"/>
              <a:ext cx="12701" cy="56212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5578552" y="1148021"/>
              <a:ext cx="12701" cy="56196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4319600" y="1155958"/>
              <a:ext cx="14288" cy="56212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4956219" y="1151196"/>
              <a:ext cx="12701" cy="56212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6205647" y="1151196"/>
              <a:ext cx="14288" cy="56212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6832741" y="1144846"/>
              <a:ext cx="14289" cy="56196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7469362" y="1146433"/>
              <a:ext cx="12701" cy="56212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3068585" y="1154371"/>
              <a:ext cx="12701" cy="56212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628471" y="1554416"/>
              <a:ext cx="88745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645935" y="2203695"/>
              <a:ext cx="88761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618945" y="2903774"/>
              <a:ext cx="88761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664986" y="3567341"/>
              <a:ext cx="88745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637996" y="4265832"/>
              <a:ext cx="88745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611008" y="4897649"/>
              <a:ext cx="88745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655460" y="5561216"/>
              <a:ext cx="88745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628471" y="6261295"/>
              <a:ext cx="88745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3692504" y="1162308"/>
              <a:ext cx="14289" cy="56212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17" name="TextBox 7200"/>
            <p:cNvSpPr txBox="1">
              <a:spLocks noChangeArrowheads="1"/>
            </p:cNvSpPr>
            <p:nvPr/>
          </p:nvSpPr>
          <p:spPr bwMode="auto">
            <a:xfrm>
              <a:off x="2434487" y="1084546"/>
              <a:ext cx="50366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>
                  <a:solidFill>
                    <a:srgbClr val="FF0000"/>
                  </a:solidFill>
                  <a:latin typeface="Comic Sans MS" pitchFamily="66" charset="0"/>
                </a:rPr>
                <a:t>окт</a:t>
              </a:r>
            </a:p>
          </p:txBody>
        </p:sp>
        <p:sp>
          <p:nvSpPr>
            <p:cNvPr id="18518" name="TextBox 68"/>
            <p:cNvSpPr txBox="1">
              <a:spLocks noChangeArrowheads="1"/>
            </p:cNvSpPr>
            <p:nvPr/>
          </p:nvSpPr>
          <p:spPr bwMode="auto">
            <a:xfrm>
              <a:off x="318893" y="1088442"/>
              <a:ext cx="209978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>
                  <a:solidFill>
                    <a:srgbClr val="002060"/>
                  </a:solidFill>
                  <a:latin typeface="Comic Sans MS" pitchFamily="66" charset="0"/>
                </a:rPr>
                <a:t>деятельность</a:t>
              </a:r>
            </a:p>
          </p:txBody>
        </p:sp>
        <p:sp>
          <p:nvSpPr>
            <p:cNvPr id="18519" name="TextBox 69"/>
            <p:cNvSpPr txBox="1">
              <a:spLocks noChangeArrowheads="1"/>
            </p:cNvSpPr>
            <p:nvPr/>
          </p:nvSpPr>
          <p:spPr bwMode="auto">
            <a:xfrm>
              <a:off x="3737399" y="1084534"/>
              <a:ext cx="51969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>
                  <a:solidFill>
                    <a:srgbClr val="FF0000"/>
                  </a:solidFill>
                  <a:latin typeface="Comic Sans MS" pitchFamily="66" charset="0"/>
                </a:rPr>
                <a:t>дек</a:t>
              </a:r>
            </a:p>
          </p:txBody>
        </p:sp>
        <p:sp>
          <p:nvSpPr>
            <p:cNvPr id="18520" name="TextBox 70"/>
            <p:cNvSpPr txBox="1">
              <a:spLocks noChangeArrowheads="1"/>
            </p:cNvSpPr>
            <p:nvPr/>
          </p:nvSpPr>
          <p:spPr bwMode="auto">
            <a:xfrm>
              <a:off x="4354851" y="1088430"/>
              <a:ext cx="50847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>
                  <a:solidFill>
                    <a:srgbClr val="FF0000"/>
                  </a:solidFill>
                  <a:latin typeface="Comic Sans MS" pitchFamily="66" charset="0"/>
                </a:rPr>
                <a:t>янв</a:t>
              </a:r>
            </a:p>
          </p:txBody>
        </p:sp>
        <p:sp>
          <p:nvSpPr>
            <p:cNvPr id="18521" name="TextBox 71"/>
            <p:cNvSpPr txBox="1">
              <a:spLocks noChangeArrowheads="1"/>
            </p:cNvSpPr>
            <p:nvPr/>
          </p:nvSpPr>
          <p:spPr bwMode="auto">
            <a:xfrm>
              <a:off x="4964381" y="1084534"/>
              <a:ext cx="56778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>
                  <a:solidFill>
                    <a:srgbClr val="FF0000"/>
                  </a:solidFill>
                  <a:latin typeface="Comic Sans MS" pitchFamily="66" charset="0"/>
                </a:rPr>
                <a:t>фев</a:t>
              </a:r>
            </a:p>
          </p:txBody>
        </p:sp>
        <p:sp>
          <p:nvSpPr>
            <p:cNvPr id="18522" name="TextBox 72"/>
            <p:cNvSpPr txBox="1">
              <a:spLocks noChangeArrowheads="1"/>
            </p:cNvSpPr>
            <p:nvPr/>
          </p:nvSpPr>
          <p:spPr bwMode="auto">
            <a:xfrm>
              <a:off x="5589649" y="1088430"/>
              <a:ext cx="55816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>
                  <a:solidFill>
                    <a:srgbClr val="FF0000"/>
                  </a:solidFill>
                  <a:latin typeface="Comic Sans MS" pitchFamily="66" charset="0"/>
                </a:rPr>
                <a:t>мар</a:t>
              </a:r>
            </a:p>
          </p:txBody>
        </p:sp>
        <p:sp>
          <p:nvSpPr>
            <p:cNvPr id="18523" name="TextBox 73"/>
            <p:cNvSpPr txBox="1">
              <a:spLocks noChangeArrowheads="1"/>
            </p:cNvSpPr>
            <p:nvPr/>
          </p:nvSpPr>
          <p:spPr bwMode="auto">
            <a:xfrm>
              <a:off x="6221965" y="1084522"/>
              <a:ext cx="54053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>
                  <a:solidFill>
                    <a:srgbClr val="FF0000"/>
                  </a:solidFill>
                  <a:latin typeface="Comic Sans MS" pitchFamily="66" charset="0"/>
                </a:rPr>
                <a:t>апр</a:t>
              </a:r>
            </a:p>
          </p:txBody>
        </p:sp>
        <p:sp>
          <p:nvSpPr>
            <p:cNvPr id="18524" name="TextBox 74"/>
            <p:cNvSpPr txBox="1">
              <a:spLocks noChangeArrowheads="1"/>
            </p:cNvSpPr>
            <p:nvPr/>
          </p:nvSpPr>
          <p:spPr bwMode="auto">
            <a:xfrm>
              <a:off x="6830037" y="1088418"/>
              <a:ext cx="58060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>
                  <a:solidFill>
                    <a:srgbClr val="FF0000"/>
                  </a:solidFill>
                  <a:latin typeface="Comic Sans MS" pitchFamily="66" charset="0"/>
                </a:rPr>
                <a:t>май</a:t>
              </a:r>
            </a:p>
          </p:txBody>
        </p:sp>
        <p:sp>
          <p:nvSpPr>
            <p:cNvPr id="18525" name="TextBox 75"/>
            <p:cNvSpPr txBox="1">
              <a:spLocks noChangeArrowheads="1"/>
            </p:cNvSpPr>
            <p:nvPr/>
          </p:nvSpPr>
          <p:spPr bwMode="auto">
            <a:xfrm>
              <a:off x="3098977" y="1084546"/>
              <a:ext cx="52610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>
                  <a:solidFill>
                    <a:srgbClr val="FF0000"/>
                  </a:solidFill>
                  <a:latin typeface="Comic Sans MS" pitchFamily="66" charset="0"/>
                </a:rPr>
                <a:t>ноя</a:t>
              </a:r>
            </a:p>
          </p:txBody>
        </p:sp>
        <p:sp>
          <p:nvSpPr>
            <p:cNvPr id="18526" name="TextBox 76"/>
            <p:cNvSpPr txBox="1">
              <a:spLocks noChangeArrowheads="1"/>
            </p:cNvSpPr>
            <p:nvPr/>
          </p:nvSpPr>
          <p:spPr bwMode="auto">
            <a:xfrm>
              <a:off x="7730619" y="1103682"/>
              <a:ext cx="1499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>
                  <a:solidFill>
                    <a:srgbClr val="002060"/>
                  </a:solidFill>
                  <a:latin typeface="Comic Sans MS" pitchFamily="66" charset="0"/>
                </a:rPr>
                <a:t>исполнитель</a:t>
              </a:r>
            </a:p>
          </p:txBody>
        </p:sp>
      </p:grpSp>
      <p:grpSp>
        <p:nvGrpSpPr>
          <p:cNvPr id="7204" name="Группа 7203"/>
          <p:cNvGrpSpPr>
            <a:grpSpLocks/>
          </p:cNvGrpSpPr>
          <p:nvPr/>
        </p:nvGrpSpPr>
        <p:grpSpPr bwMode="auto">
          <a:xfrm>
            <a:off x="450850" y="1566863"/>
            <a:ext cx="8842375" cy="609600"/>
            <a:chOff x="450346" y="1567017"/>
            <a:chExt cx="8842320" cy="608897"/>
          </a:xfrm>
        </p:grpSpPr>
        <p:pic>
          <p:nvPicPr>
            <p:cNvPr id="18491" name="Picture 2" descr="Тинейджеры Костаная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68162" y="1581952"/>
              <a:ext cx="554469" cy="559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492" name="Группа 79"/>
            <p:cNvGrpSpPr>
              <a:grpSpLocks/>
            </p:cNvGrpSpPr>
            <p:nvPr/>
          </p:nvGrpSpPr>
          <p:grpSpPr bwMode="auto">
            <a:xfrm>
              <a:off x="924078" y="1887034"/>
              <a:ext cx="908834" cy="288880"/>
              <a:chOff x="0" y="352657"/>
              <a:chExt cx="908834" cy="288880"/>
            </a:xfrm>
          </p:grpSpPr>
          <p:grpSp>
            <p:nvGrpSpPr>
              <p:cNvPr id="18495" name="Группа 80"/>
              <p:cNvGrpSpPr>
                <a:grpSpLocks/>
              </p:cNvGrpSpPr>
              <p:nvPr/>
            </p:nvGrpSpPr>
            <p:grpSpPr bwMode="auto">
              <a:xfrm>
                <a:off x="0" y="366489"/>
                <a:ext cx="490113" cy="275048"/>
                <a:chOff x="0" y="366489"/>
                <a:chExt cx="2058075" cy="1157667"/>
              </a:xfrm>
            </p:grpSpPr>
            <p:sp>
              <p:nvSpPr>
                <p:cNvPr id="84" name="Прямоугольник 83"/>
                <p:cNvSpPr/>
                <p:nvPr/>
              </p:nvSpPr>
              <p:spPr>
                <a:xfrm>
                  <a:off x="657181" y="523054"/>
                  <a:ext cx="739942" cy="7608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500"/>
                </a:p>
              </p:txBody>
            </p:sp>
            <p:pic>
              <p:nvPicPr>
                <p:cNvPr id="18499" name="Picture 7" descr="https://im.mtv.fi/image/5223984/landscape16_9/1024/576/fecf6e6ca548fceb0f8df4975b865925/SV/vk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366489"/>
                  <a:ext cx="2058075" cy="11576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8496" name="Picture 8"/>
              <p:cNvPicPr>
                <a:picLocks noChangeAspect="1" noChangeArrowheads="1"/>
              </p:cNvPicPr>
              <p:nvPr/>
            </p:nvPicPr>
            <p:blipFill>
              <a:blip r:embed="rId5"/>
              <a:srcRect r="8420"/>
              <a:stretch>
                <a:fillRect/>
              </a:stretch>
            </p:blipFill>
            <p:spPr bwMode="auto">
              <a:xfrm>
                <a:off x="554412" y="381161"/>
                <a:ext cx="354422" cy="2318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97" name="Picture 9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67297" y="352657"/>
                <a:ext cx="272922" cy="288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493" name="TextBox 7202"/>
            <p:cNvSpPr txBox="1">
              <a:spLocks noChangeArrowheads="1"/>
            </p:cNvSpPr>
            <p:nvPr/>
          </p:nvSpPr>
          <p:spPr bwMode="auto">
            <a:xfrm>
              <a:off x="450346" y="1567017"/>
              <a:ext cx="1645002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500">
                  <a:solidFill>
                    <a:srgbClr val="002060"/>
                  </a:solidFill>
                  <a:latin typeface="Comic Sans MS" pitchFamily="66" charset="0"/>
                </a:rPr>
                <a:t>Создание групп</a:t>
              </a:r>
            </a:p>
          </p:txBody>
        </p:sp>
        <p:sp>
          <p:nvSpPr>
            <p:cNvPr id="18494" name="TextBox 86"/>
            <p:cNvSpPr txBox="1">
              <a:spLocks noChangeArrowheads="1"/>
            </p:cNvSpPr>
            <p:nvPr/>
          </p:nvSpPr>
          <p:spPr bwMode="auto">
            <a:xfrm>
              <a:off x="7466525" y="1728367"/>
              <a:ext cx="1826141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300">
                  <a:solidFill>
                    <a:srgbClr val="002060"/>
                  </a:solidFill>
                  <a:latin typeface="Comic Sans MS" pitchFamily="66" charset="0"/>
                </a:rPr>
                <a:t>Мирошниченко Егор</a:t>
              </a:r>
            </a:p>
          </p:txBody>
        </p:sp>
      </p:grpSp>
      <p:grpSp>
        <p:nvGrpSpPr>
          <p:cNvPr id="7205" name="Группа 7204"/>
          <p:cNvGrpSpPr>
            <a:grpSpLocks/>
          </p:cNvGrpSpPr>
          <p:nvPr/>
        </p:nvGrpSpPr>
        <p:grpSpPr bwMode="auto">
          <a:xfrm>
            <a:off x="614363" y="2214563"/>
            <a:ext cx="8639175" cy="628650"/>
            <a:chOff x="610722" y="2265168"/>
            <a:chExt cx="8638690" cy="629708"/>
          </a:xfrm>
        </p:grpSpPr>
        <p:grpSp>
          <p:nvGrpSpPr>
            <p:cNvPr id="18481" name="Группа 88"/>
            <p:cNvGrpSpPr>
              <a:grpSpLocks/>
            </p:cNvGrpSpPr>
            <p:nvPr/>
          </p:nvGrpSpPr>
          <p:grpSpPr bwMode="auto">
            <a:xfrm>
              <a:off x="610722" y="2265168"/>
              <a:ext cx="8638690" cy="629708"/>
              <a:chOff x="610722" y="1546206"/>
              <a:chExt cx="8638690" cy="629708"/>
            </a:xfrm>
          </p:grpSpPr>
          <p:grpSp>
            <p:nvGrpSpPr>
              <p:cNvPr id="18483" name="Группа 90"/>
              <p:cNvGrpSpPr>
                <a:grpSpLocks/>
              </p:cNvGrpSpPr>
              <p:nvPr/>
            </p:nvGrpSpPr>
            <p:grpSpPr bwMode="auto">
              <a:xfrm>
                <a:off x="924078" y="1887034"/>
                <a:ext cx="908834" cy="288880"/>
                <a:chOff x="0" y="352657"/>
                <a:chExt cx="908834" cy="288880"/>
              </a:xfrm>
            </p:grpSpPr>
            <p:grpSp>
              <p:nvGrpSpPr>
                <p:cNvPr id="18486" name="Группа 93"/>
                <p:cNvGrpSpPr>
                  <a:grpSpLocks/>
                </p:cNvGrpSpPr>
                <p:nvPr/>
              </p:nvGrpSpPr>
              <p:grpSpPr bwMode="auto">
                <a:xfrm>
                  <a:off x="0" y="366489"/>
                  <a:ext cx="490113" cy="275048"/>
                  <a:chOff x="0" y="366489"/>
                  <a:chExt cx="2058075" cy="1157667"/>
                </a:xfrm>
              </p:grpSpPr>
              <p:sp>
                <p:nvSpPr>
                  <p:cNvPr id="97" name="Прямоугольник 96"/>
                  <p:cNvSpPr/>
                  <p:nvPr/>
                </p:nvSpPr>
                <p:spPr>
                  <a:xfrm>
                    <a:off x="657244" y="520210"/>
                    <a:ext cx="739904" cy="762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sz="1300"/>
                  </a:p>
                </p:txBody>
              </p:sp>
              <p:pic>
                <p:nvPicPr>
                  <p:cNvPr id="18490" name="Picture 7" descr="https://im.mtv.fi/image/5223984/landscape16_9/1024/576/fecf6e6ca548fceb0f8df4975b865925/SV/vk.jpg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0" y="366489"/>
                    <a:ext cx="2058075" cy="11576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8487" name="Picture 8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 r="8420"/>
                <a:stretch>
                  <a:fillRect/>
                </a:stretch>
              </p:blipFill>
              <p:spPr bwMode="auto">
                <a:xfrm>
                  <a:off x="554412" y="381161"/>
                  <a:ext cx="354422" cy="2318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88" name="Picture 9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367297" y="352657"/>
                  <a:ext cx="272922" cy="2888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8484" name="TextBox 91"/>
              <p:cNvSpPr txBox="1">
                <a:spLocks noChangeArrowheads="1"/>
              </p:cNvSpPr>
              <p:nvPr/>
            </p:nvSpPr>
            <p:spPr bwMode="auto">
              <a:xfrm>
                <a:off x="610722" y="1546206"/>
                <a:ext cx="1342034" cy="323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500">
                    <a:solidFill>
                      <a:srgbClr val="002060"/>
                    </a:solidFill>
                    <a:latin typeface="Comic Sans MS" pitchFamily="66" charset="0"/>
                  </a:rPr>
                  <a:t>Наполнение</a:t>
                </a:r>
              </a:p>
            </p:txBody>
          </p:sp>
          <p:sp>
            <p:nvSpPr>
              <p:cNvPr id="18485" name="TextBox 92"/>
              <p:cNvSpPr txBox="1">
                <a:spLocks noChangeArrowheads="1"/>
              </p:cNvSpPr>
              <p:nvPr/>
            </p:nvSpPr>
            <p:spPr bwMode="auto">
              <a:xfrm>
                <a:off x="7472964" y="1608298"/>
                <a:ext cx="1776448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300">
                    <a:solidFill>
                      <a:srgbClr val="002060"/>
                    </a:solidFill>
                    <a:latin typeface="Comic Sans MS" pitchFamily="66" charset="0"/>
                  </a:rPr>
                  <a:t>Никос Мармалиди, </a:t>
                </a:r>
              </a:p>
              <a:p>
                <a:r>
                  <a:rPr lang="ru-RU" sz="1300">
                    <a:solidFill>
                      <a:srgbClr val="002060"/>
                    </a:solidFill>
                    <a:latin typeface="Comic Sans MS" pitchFamily="66" charset="0"/>
                  </a:rPr>
                  <a:t>волонтеры</a:t>
                </a:r>
              </a:p>
            </p:txBody>
          </p:sp>
        </p:grpSp>
        <p:sp>
          <p:nvSpPr>
            <p:cNvPr id="99" name="Скругленный прямоугольник 98"/>
            <p:cNvSpPr/>
            <p:nvPr/>
          </p:nvSpPr>
          <p:spPr>
            <a:xfrm>
              <a:off x="2590223" y="2352627"/>
              <a:ext cx="4776520" cy="445248"/>
            </a:xfrm>
            <a:prstGeom prst="roundRect">
              <a:avLst/>
            </a:prstGeom>
            <a:solidFill>
              <a:srgbClr val="29A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dirty="0"/>
                <a:t>качественный, позитивный контент</a:t>
              </a:r>
            </a:p>
          </p:txBody>
        </p:sp>
      </p:grpSp>
      <p:grpSp>
        <p:nvGrpSpPr>
          <p:cNvPr id="7207" name="Группа 7206"/>
          <p:cNvGrpSpPr>
            <a:grpSpLocks/>
          </p:cNvGrpSpPr>
          <p:nvPr/>
        </p:nvGrpSpPr>
        <p:grpSpPr bwMode="auto">
          <a:xfrm>
            <a:off x="280988" y="4932363"/>
            <a:ext cx="9210675" cy="554037"/>
            <a:chOff x="280562" y="2941266"/>
            <a:chExt cx="9210941" cy="553998"/>
          </a:xfrm>
        </p:grpSpPr>
        <p:sp>
          <p:nvSpPr>
            <p:cNvPr id="18478" name="Прямоугольник 7205"/>
            <p:cNvSpPr>
              <a:spLocks noChangeArrowheads="1"/>
            </p:cNvSpPr>
            <p:nvPr/>
          </p:nvSpPr>
          <p:spPr bwMode="auto">
            <a:xfrm>
              <a:off x="280562" y="2941266"/>
              <a:ext cx="2077813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500">
                  <a:solidFill>
                    <a:srgbClr val="002060"/>
                  </a:solidFill>
                  <a:latin typeface="Comic Sans MS" pitchFamily="66" charset="0"/>
                </a:rPr>
                <a:t>мониторинг </a:t>
              </a:r>
            </a:p>
            <a:p>
              <a:pPr algn="ctr"/>
              <a:r>
                <a:rPr lang="ru-RU" sz="1500">
                  <a:solidFill>
                    <a:srgbClr val="002060"/>
                  </a:solidFill>
                  <a:latin typeface="Comic Sans MS" pitchFamily="66" charset="0"/>
                </a:rPr>
                <a:t>соц.сетей интернета</a:t>
              </a:r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>
              <a:off x="2598379" y="3004762"/>
              <a:ext cx="4772163" cy="469867"/>
            </a:xfrm>
            <a:prstGeom prst="roundRect">
              <a:avLst/>
            </a:prstGeom>
            <a:solidFill>
              <a:srgbClr val="F89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dirty="0"/>
                <a:t>выявление/экспертиза/блокировка </a:t>
              </a:r>
              <a:r>
                <a:rPr lang="ru-RU" sz="1300" b="1" dirty="0" err="1"/>
                <a:t>аутодеструктивного</a:t>
              </a:r>
              <a:r>
                <a:rPr lang="ru-RU" sz="1300" b="1" dirty="0"/>
                <a:t> контента</a:t>
              </a:r>
            </a:p>
          </p:txBody>
        </p:sp>
        <p:sp>
          <p:nvSpPr>
            <p:cNvPr id="18480" name="TextBox 102"/>
            <p:cNvSpPr txBox="1">
              <a:spLocks noChangeArrowheads="1"/>
            </p:cNvSpPr>
            <p:nvPr/>
          </p:nvSpPr>
          <p:spPr bwMode="auto">
            <a:xfrm>
              <a:off x="7461780" y="3077424"/>
              <a:ext cx="2029723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300">
                  <a:solidFill>
                    <a:srgbClr val="002060"/>
                  </a:solidFill>
                  <a:latin typeface="Comic Sans MS" pitchFamily="66" charset="0"/>
                </a:rPr>
                <a:t>Волонтеры-психологи</a:t>
              </a:r>
            </a:p>
          </p:txBody>
        </p:sp>
      </p:grpSp>
      <p:grpSp>
        <p:nvGrpSpPr>
          <p:cNvPr id="7209" name="Группа 7208"/>
          <p:cNvGrpSpPr>
            <a:grpSpLocks/>
          </p:cNvGrpSpPr>
          <p:nvPr/>
        </p:nvGrpSpPr>
        <p:grpSpPr bwMode="auto">
          <a:xfrm>
            <a:off x="885825" y="5681663"/>
            <a:ext cx="8602663" cy="457200"/>
            <a:chOff x="886299" y="3691467"/>
            <a:chExt cx="8602023" cy="457200"/>
          </a:xfrm>
        </p:grpSpPr>
        <p:sp>
          <p:nvSpPr>
            <p:cNvPr id="105" name="Скругленный прямоугольник 104"/>
            <p:cNvSpPr/>
            <p:nvPr/>
          </p:nvSpPr>
          <p:spPr>
            <a:xfrm>
              <a:off x="2600671" y="3691467"/>
              <a:ext cx="4770083" cy="457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dirty="0"/>
                <a:t>поиск/контакт/приглашение в группу тревожных, депрессивных подростков </a:t>
              </a:r>
            </a:p>
          </p:txBody>
        </p:sp>
        <p:grpSp>
          <p:nvGrpSpPr>
            <p:cNvPr id="18471" name="Группа 105"/>
            <p:cNvGrpSpPr>
              <a:grpSpLocks/>
            </p:cNvGrpSpPr>
            <p:nvPr/>
          </p:nvGrpSpPr>
          <p:grpSpPr bwMode="auto">
            <a:xfrm>
              <a:off x="886299" y="3776584"/>
              <a:ext cx="908834" cy="288880"/>
              <a:chOff x="0" y="152401"/>
              <a:chExt cx="908834" cy="288880"/>
            </a:xfrm>
          </p:grpSpPr>
          <p:grpSp>
            <p:nvGrpSpPr>
              <p:cNvPr id="18473" name="Группа 106"/>
              <p:cNvGrpSpPr>
                <a:grpSpLocks/>
              </p:cNvGrpSpPr>
              <p:nvPr/>
            </p:nvGrpSpPr>
            <p:grpSpPr bwMode="auto">
              <a:xfrm>
                <a:off x="0" y="166233"/>
                <a:ext cx="490113" cy="275048"/>
                <a:chOff x="0" y="166233"/>
                <a:chExt cx="2058075" cy="1157667"/>
              </a:xfrm>
            </p:grpSpPr>
            <p:sp>
              <p:nvSpPr>
                <p:cNvPr id="110" name="Прямоугольник 109"/>
                <p:cNvSpPr/>
                <p:nvPr/>
              </p:nvSpPr>
              <p:spPr>
                <a:xfrm>
                  <a:off x="659907" y="324389"/>
                  <a:ext cx="739891" cy="7617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300"/>
                </a:p>
              </p:txBody>
            </p:sp>
            <p:pic>
              <p:nvPicPr>
                <p:cNvPr id="18477" name="Picture 7" descr="https://im.mtv.fi/image/5223984/landscape16_9/1024/576/fecf6e6ca548fceb0f8df4975b865925/SV/vk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166233"/>
                  <a:ext cx="2058075" cy="11576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8474" name="Picture 8"/>
              <p:cNvPicPr>
                <a:picLocks noChangeAspect="1" noChangeArrowheads="1"/>
              </p:cNvPicPr>
              <p:nvPr/>
            </p:nvPicPr>
            <p:blipFill>
              <a:blip r:embed="rId5"/>
              <a:srcRect r="8420"/>
              <a:stretch>
                <a:fillRect/>
              </a:stretch>
            </p:blipFill>
            <p:spPr bwMode="auto">
              <a:xfrm>
                <a:off x="554412" y="180905"/>
                <a:ext cx="354422" cy="2318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75" name="Picture 9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67297" y="152401"/>
                <a:ext cx="272922" cy="288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472" name="TextBox 111"/>
            <p:cNvSpPr txBox="1">
              <a:spLocks noChangeArrowheads="1"/>
            </p:cNvSpPr>
            <p:nvPr/>
          </p:nvSpPr>
          <p:spPr bwMode="auto">
            <a:xfrm>
              <a:off x="7458599" y="3742299"/>
              <a:ext cx="2029723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300">
                  <a:solidFill>
                    <a:srgbClr val="002060"/>
                  </a:solidFill>
                  <a:latin typeface="Comic Sans MS" pitchFamily="66" charset="0"/>
                </a:rPr>
                <a:t>Волонтеры-психологи</a:t>
              </a:r>
            </a:p>
          </p:txBody>
        </p:sp>
      </p:grpSp>
      <p:grpSp>
        <p:nvGrpSpPr>
          <p:cNvPr id="7226" name="Группа 7225"/>
          <p:cNvGrpSpPr>
            <a:grpSpLocks/>
          </p:cNvGrpSpPr>
          <p:nvPr/>
        </p:nvGrpSpPr>
        <p:grpSpPr bwMode="auto">
          <a:xfrm>
            <a:off x="241300" y="6226175"/>
            <a:ext cx="9664700" cy="692150"/>
            <a:chOff x="241169" y="6226308"/>
            <a:chExt cx="9664831" cy="692497"/>
          </a:xfrm>
        </p:grpSpPr>
        <p:sp>
          <p:nvSpPr>
            <p:cNvPr id="115" name="Скругленный прямоугольник 114"/>
            <p:cNvSpPr/>
            <p:nvPr/>
          </p:nvSpPr>
          <p:spPr>
            <a:xfrm>
              <a:off x="2587526" y="6334312"/>
              <a:ext cx="4783203" cy="468548"/>
            </a:xfrm>
            <a:prstGeom prst="roundRect">
              <a:avLst/>
            </a:prstGeom>
            <a:solidFill>
              <a:srgbClr val="00B1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dirty="0" smtClean="0"/>
                <a:t>Консультирование по телефону, в </a:t>
              </a:r>
              <a:r>
                <a:rPr lang="ru-RU" sz="1300" b="1" dirty="0" err="1" smtClean="0"/>
                <a:t>соц.сетях</a:t>
              </a:r>
              <a:r>
                <a:rPr lang="ru-RU" sz="1300" b="1" dirty="0" smtClean="0"/>
                <a:t>, личные встречи</a:t>
              </a:r>
              <a:endParaRPr lang="ru-RU" sz="1300" b="1" dirty="0"/>
            </a:p>
          </p:txBody>
        </p:sp>
        <p:sp>
          <p:nvSpPr>
            <p:cNvPr id="18468" name="Прямоугольник 7209"/>
            <p:cNvSpPr>
              <a:spLocks noChangeArrowheads="1"/>
            </p:cNvSpPr>
            <p:nvPr/>
          </p:nvSpPr>
          <p:spPr bwMode="auto">
            <a:xfrm>
              <a:off x="7468843" y="6226308"/>
              <a:ext cx="2437157" cy="692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300">
                  <a:solidFill>
                    <a:srgbClr val="002060"/>
                  </a:solidFill>
                  <a:latin typeface="Comic Sans MS" pitchFamily="66" charset="0"/>
                </a:rPr>
                <a:t>Кризисный центр,  РЦ поддержки семьи, Центр практической психологии</a:t>
              </a:r>
            </a:p>
          </p:txBody>
        </p:sp>
        <p:sp>
          <p:nvSpPr>
            <p:cNvPr id="18469" name="Прямоугольник 7211"/>
            <p:cNvSpPr>
              <a:spLocks noChangeArrowheads="1"/>
            </p:cNvSpPr>
            <p:nvPr/>
          </p:nvSpPr>
          <p:spPr bwMode="auto">
            <a:xfrm>
              <a:off x="241169" y="6305627"/>
              <a:ext cx="217750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500">
                  <a:solidFill>
                    <a:srgbClr val="002060"/>
                  </a:solidFill>
                  <a:latin typeface="Comic Sans MS" pitchFamily="66" charset="0"/>
                </a:rPr>
                <a:t>психологическая помощь подросткам</a:t>
              </a:r>
            </a:p>
          </p:txBody>
        </p:sp>
      </p:grpSp>
      <p:grpSp>
        <p:nvGrpSpPr>
          <p:cNvPr id="7224" name="Группа 7223"/>
          <p:cNvGrpSpPr>
            <a:grpSpLocks/>
          </p:cNvGrpSpPr>
          <p:nvPr/>
        </p:nvGrpSpPr>
        <p:grpSpPr bwMode="auto">
          <a:xfrm>
            <a:off x="17463" y="3511550"/>
            <a:ext cx="9875837" cy="785813"/>
            <a:chOff x="18052" y="3511478"/>
            <a:chExt cx="9874660" cy="786291"/>
          </a:xfrm>
        </p:grpSpPr>
        <p:grpSp>
          <p:nvGrpSpPr>
            <p:cNvPr id="18456" name="Группа 7221"/>
            <p:cNvGrpSpPr>
              <a:grpSpLocks/>
            </p:cNvGrpSpPr>
            <p:nvPr/>
          </p:nvGrpSpPr>
          <p:grpSpPr bwMode="auto">
            <a:xfrm>
              <a:off x="2975427" y="3511478"/>
              <a:ext cx="737647" cy="786291"/>
              <a:chOff x="3005163" y="3511478"/>
              <a:chExt cx="737647" cy="786291"/>
            </a:xfrm>
          </p:grpSpPr>
          <p:sp>
            <p:nvSpPr>
              <p:cNvPr id="124" name="Скругленный прямоугольник 123"/>
              <p:cNvSpPr/>
              <p:nvPr/>
            </p:nvSpPr>
            <p:spPr>
              <a:xfrm>
                <a:off x="3127170" y="3570252"/>
                <a:ext cx="563495" cy="689394"/>
              </a:xfrm>
              <a:prstGeom prst="roundRect">
                <a:avLst/>
              </a:prstGeom>
              <a:solidFill>
                <a:srgbClr val="652D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/>
              </a:p>
            </p:txBody>
          </p:sp>
          <p:sp>
            <p:nvSpPr>
              <p:cNvPr id="127" name="Прямоугольник 126"/>
              <p:cNvSpPr/>
              <p:nvPr/>
            </p:nvSpPr>
            <p:spPr>
              <a:xfrm rot="18647992">
                <a:off x="3241352" y="3816579"/>
                <a:ext cx="284336" cy="315874"/>
              </a:xfrm>
              <a:prstGeom prst="rect">
                <a:avLst/>
              </a:prstGeom>
              <a:noFill/>
            </p:spPr>
            <p:txBody>
              <a:bodyPr wrap="non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>
                    <a:ln w="12700">
                      <a:noFill/>
                      <a:prstDash val="solid"/>
                    </a:ln>
                    <a:solidFill>
                      <a:srgbClr val="39E0F7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m</a:t>
                </a:r>
                <a:endParaRPr lang="ru-RU" sz="2000" b="1" dirty="0">
                  <a:ln w="12700">
                    <a:noFill/>
                    <a:prstDash val="solid"/>
                  </a:ln>
                  <a:solidFill>
                    <a:srgbClr val="39E0F7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 rot="17907751">
                <a:off x="3068354" y="3981467"/>
                <a:ext cx="253111" cy="379493"/>
              </a:xfrm>
              <a:prstGeom prst="rect">
                <a:avLst/>
              </a:prstGeom>
              <a:noFill/>
            </p:spPr>
            <p:txBody>
              <a:bodyPr wrap="non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>
                    <a:ln w="3175">
                      <a:solidFill>
                        <a:schemeClr val="bg1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S</a:t>
                </a:r>
                <a:endParaRPr lang="ru-RU" sz="2000" b="1" dirty="0">
                  <a:ln w="317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26" name="Прямоугольник 125"/>
              <p:cNvSpPr/>
              <p:nvPr/>
            </p:nvSpPr>
            <p:spPr>
              <a:xfrm rot="18448327">
                <a:off x="3121535" y="3874558"/>
                <a:ext cx="217620" cy="317462"/>
              </a:xfrm>
              <a:prstGeom prst="rect">
                <a:avLst/>
              </a:prstGeom>
              <a:noFill/>
            </p:spPr>
            <p:txBody>
              <a:bodyPr wrap="non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>
                    <a:ln w="12700">
                      <a:noFill/>
                      <a:prstDash val="solid"/>
                    </a:ln>
                    <a:solidFill>
                      <a:srgbClr val="FDEE2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e</a:t>
                </a:r>
                <a:endParaRPr lang="ru-RU" sz="2000" b="1" dirty="0">
                  <a:ln w="12700">
                    <a:noFill/>
                    <a:prstDash val="solid"/>
                  </a:ln>
                  <a:solidFill>
                    <a:srgbClr val="FDEE2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28" name="Прямоугольник 127"/>
              <p:cNvSpPr/>
              <p:nvPr/>
            </p:nvSpPr>
            <p:spPr>
              <a:xfrm rot="18532274">
                <a:off x="3371546" y="3505231"/>
                <a:ext cx="192205" cy="293652"/>
              </a:xfrm>
              <a:prstGeom prst="rect">
                <a:avLst/>
              </a:prstGeom>
              <a:noFill/>
            </p:spPr>
            <p:txBody>
              <a:bodyPr wrap="non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>
                    <a:ln w="12700">
                      <a:noFill/>
                      <a:prstDash val="solid"/>
                    </a:ln>
                    <a:solidFill>
                      <a:srgbClr val="2FEF4F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a</a:t>
                </a:r>
                <a:endParaRPr lang="ru-RU" sz="2000" b="1" dirty="0">
                  <a:ln w="12700">
                    <a:noFill/>
                    <a:prstDash val="solid"/>
                  </a:ln>
                  <a:solidFill>
                    <a:srgbClr val="2FEF4F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29" name="Прямоугольник 128"/>
              <p:cNvSpPr/>
              <p:nvPr/>
            </p:nvSpPr>
            <p:spPr>
              <a:xfrm rot="18590716">
                <a:off x="3367566" y="3631522"/>
                <a:ext cx="225562" cy="315875"/>
              </a:xfrm>
              <a:prstGeom prst="rect">
                <a:avLst/>
              </a:prstGeom>
              <a:noFill/>
            </p:spPr>
            <p:txBody>
              <a:bodyPr wrap="non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>
                    <a:ln w="12700">
                      <a:noFill/>
                      <a:prstDash val="solid"/>
                    </a:ln>
                    <a:solidFill>
                      <a:srgbClr val="F8931F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n</a:t>
                </a:r>
                <a:endParaRPr lang="ru-RU" sz="2000" b="1" dirty="0">
                  <a:ln w="12700">
                    <a:noFill/>
                    <a:prstDash val="solid"/>
                  </a:ln>
                  <a:solidFill>
                    <a:srgbClr val="F8931F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30" name="Прямоугольник 129"/>
              <p:cNvSpPr/>
              <p:nvPr/>
            </p:nvSpPr>
            <p:spPr>
              <a:xfrm rot="18759626">
                <a:off x="3492184" y="3446465"/>
                <a:ext cx="185851" cy="315875"/>
              </a:xfrm>
              <a:prstGeom prst="rect">
                <a:avLst/>
              </a:prstGeom>
              <a:noFill/>
            </p:spPr>
            <p:txBody>
              <a:bodyPr wrap="non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>
                    <a:ln w="12700">
                      <a:noFill/>
                      <a:prstDash val="solid"/>
                    </a:ln>
                    <a:solidFill>
                      <a:srgbClr val="FF61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r</a:t>
                </a:r>
                <a:endParaRPr lang="ru-RU" sz="2000" b="1" dirty="0">
                  <a:ln w="12700">
                    <a:noFill/>
                    <a:prstDash val="solid"/>
                  </a:ln>
                  <a:solidFill>
                    <a:srgbClr val="FF61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32" name="Прямоугольник 131"/>
              <p:cNvSpPr/>
              <p:nvPr/>
            </p:nvSpPr>
            <p:spPr>
              <a:xfrm rot="18535133">
                <a:off x="3304889" y="3673618"/>
                <a:ext cx="162023" cy="317462"/>
              </a:xfrm>
              <a:prstGeom prst="rect">
                <a:avLst/>
              </a:prstGeom>
              <a:noFill/>
            </p:spPr>
            <p:txBody>
              <a:bodyPr wrap="non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>
                    <a:ln w="12700">
                      <a:noFill/>
                      <a:prstDash val="solid"/>
                    </a:ln>
                    <a:solidFill>
                      <a:srgbClr val="EF41DA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i</a:t>
                </a:r>
                <a:endParaRPr lang="ru-RU" sz="2000" b="1" dirty="0">
                  <a:ln w="12700">
                    <a:noFill/>
                    <a:prstDash val="solid"/>
                  </a:ln>
                  <a:solidFill>
                    <a:srgbClr val="EF41DA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8457" name="Прямоугольник 7214"/>
            <p:cNvSpPr>
              <a:spLocks noChangeArrowheads="1"/>
            </p:cNvSpPr>
            <p:nvPr/>
          </p:nvSpPr>
          <p:spPr bwMode="auto">
            <a:xfrm>
              <a:off x="18052" y="3669896"/>
              <a:ext cx="2469832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500">
                  <a:solidFill>
                    <a:srgbClr val="002060"/>
                  </a:solidFill>
                  <a:latin typeface="Comic Sans MS" pitchFamily="66" charset="0"/>
                </a:rPr>
                <a:t>семинар для школьных психологов</a:t>
              </a:r>
            </a:p>
          </p:txBody>
        </p:sp>
        <p:sp>
          <p:nvSpPr>
            <p:cNvPr id="18458" name="Прямоугольник 7217"/>
            <p:cNvSpPr>
              <a:spLocks noChangeArrowheads="1"/>
            </p:cNvSpPr>
            <p:nvPr/>
          </p:nvSpPr>
          <p:spPr bwMode="auto">
            <a:xfrm>
              <a:off x="7469002" y="3679053"/>
              <a:ext cx="242371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300">
                  <a:solidFill>
                    <a:srgbClr val="002060"/>
                  </a:solidFill>
                  <a:latin typeface="Comic Sans MS" pitchFamily="66" charset="0"/>
                </a:rPr>
                <a:t>Психологическая служба областной псих.больницы</a:t>
              </a:r>
            </a:p>
          </p:txBody>
        </p:sp>
      </p:grpSp>
      <p:grpSp>
        <p:nvGrpSpPr>
          <p:cNvPr id="7223" name="Группа 7222"/>
          <p:cNvGrpSpPr>
            <a:grpSpLocks/>
          </p:cNvGrpSpPr>
          <p:nvPr/>
        </p:nvGrpSpPr>
        <p:grpSpPr bwMode="auto">
          <a:xfrm>
            <a:off x="17463" y="2965450"/>
            <a:ext cx="9875837" cy="554038"/>
            <a:chOff x="18052" y="2965647"/>
            <a:chExt cx="9874616" cy="553998"/>
          </a:xfrm>
        </p:grpSpPr>
        <p:sp>
          <p:nvSpPr>
            <p:cNvPr id="114" name="Скругленный прямоугольник 113"/>
            <p:cNvSpPr/>
            <p:nvPr/>
          </p:nvSpPr>
          <p:spPr>
            <a:xfrm>
              <a:off x="2481547" y="3059303"/>
              <a:ext cx="1201588" cy="425419"/>
            </a:xfrm>
            <a:prstGeom prst="roundRect">
              <a:avLst/>
            </a:prstGeom>
            <a:solidFill>
              <a:srgbClr val="FDE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dirty="0">
                  <a:solidFill>
                    <a:schemeClr val="accent5">
                      <a:lumMod val="50000"/>
                    </a:schemeClr>
                  </a:solidFill>
                </a:rPr>
                <a:t>буклеты</a:t>
              </a:r>
              <a:r>
                <a:rPr lang="ru-RU" sz="1300" b="1" dirty="0" smtClean="0">
                  <a:solidFill>
                    <a:schemeClr val="accent5">
                      <a:lumMod val="50000"/>
                    </a:schemeClr>
                  </a:solidFill>
                </a:rPr>
                <a:t>/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dirty="0" smtClean="0">
                  <a:solidFill>
                    <a:schemeClr val="accent5">
                      <a:lumMod val="50000"/>
                    </a:schemeClr>
                  </a:solidFill>
                </a:rPr>
                <a:t>бил-</a:t>
              </a:r>
              <a:r>
                <a:rPr lang="ru-RU" sz="1300" b="1" dirty="0" err="1" smtClean="0">
                  <a:solidFill>
                    <a:schemeClr val="accent5">
                      <a:lumMod val="50000"/>
                    </a:schemeClr>
                  </a:solidFill>
                </a:rPr>
                <a:t>борды</a:t>
              </a:r>
              <a:endParaRPr lang="ru-RU" sz="13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8454" name="Прямоугольник 7213"/>
            <p:cNvSpPr>
              <a:spLocks noChangeArrowheads="1"/>
            </p:cNvSpPr>
            <p:nvPr/>
          </p:nvSpPr>
          <p:spPr bwMode="auto">
            <a:xfrm>
              <a:off x="18052" y="2965647"/>
              <a:ext cx="2455962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500">
                  <a:solidFill>
                    <a:srgbClr val="002060"/>
                  </a:solidFill>
                  <a:latin typeface="Comic Sans MS" pitchFamily="66" charset="0"/>
                </a:rPr>
                <a:t>разработка/издание метод.материалов</a:t>
              </a:r>
            </a:p>
          </p:txBody>
        </p:sp>
        <p:sp>
          <p:nvSpPr>
            <p:cNvPr id="18455" name="Прямоугольник 151"/>
            <p:cNvSpPr>
              <a:spLocks noChangeArrowheads="1"/>
            </p:cNvSpPr>
            <p:nvPr/>
          </p:nvSpPr>
          <p:spPr bwMode="auto">
            <a:xfrm>
              <a:off x="7468958" y="3062803"/>
              <a:ext cx="2423710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300">
                  <a:solidFill>
                    <a:srgbClr val="002060"/>
                  </a:solidFill>
                  <a:latin typeface="Comic Sans MS" pitchFamily="66" charset="0"/>
                </a:rPr>
                <a:t>Бычихина Настя</a:t>
              </a:r>
            </a:p>
          </p:txBody>
        </p:sp>
      </p:grpSp>
      <p:grpSp>
        <p:nvGrpSpPr>
          <p:cNvPr id="7225" name="Группа 7224"/>
          <p:cNvGrpSpPr>
            <a:grpSpLocks/>
          </p:cNvGrpSpPr>
          <p:nvPr/>
        </p:nvGrpSpPr>
        <p:grpSpPr bwMode="auto">
          <a:xfrm>
            <a:off x="96838" y="4346575"/>
            <a:ext cx="9794875" cy="492125"/>
            <a:chOff x="96671" y="4346531"/>
            <a:chExt cx="9794500" cy="492443"/>
          </a:xfrm>
        </p:grpSpPr>
        <p:sp>
          <p:nvSpPr>
            <p:cNvPr id="117" name="Скругленный прямоугольник 116"/>
            <p:cNvSpPr/>
            <p:nvPr/>
          </p:nvSpPr>
          <p:spPr>
            <a:xfrm>
              <a:off x="3122330" y="4394187"/>
              <a:ext cx="1741420" cy="424137"/>
            </a:xfrm>
            <a:prstGeom prst="roundRect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dirty="0" smtClean="0">
                  <a:solidFill>
                    <a:schemeClr val="bg1"/>
                  </a:solidFill>
                </a:rPr>
                <a:t>Школы/колледжи Костанай и Рудный</a:t>
              </a:r>
              <a:endParaRPr lang="ru-RU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18451" name="Прямоугольник 7216"/>
            <p:cNvSpPr>
              <a:spLocks noChangeArrowheads="1"/>
            </p:cNvSpPr>
            <p:nvPr/>
          </p:nvSpPr>
          <p:spPr bwMode="auto">
            <a:xfrm>
              <a:off x="96671" y="4433863"/>
              <a:ext cx="235225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500">
                  <a:solidFill>
                    <a:srgbClr val="002060"/>
                  </a:solidFill>
                  <a:latin typeface="Comic Sans MS" pitchFamily="66" charset="0"/>
                </a:rPr>
                <a:t>родительские собрания</a:t>
              </a:r>
            </a:p>
          </p:txBody>
        </p:sp>
        <p:sp>
          <p:nvSpPr>
            <p:cNvPr id="18452" name="Прямоугольник 7218"/>
            <p:cNvSpPr>
              <a:spLocks noChangeArrowheads="1"/>
            </p:cNvSpPr>
            <p:nvPr/>
          </p:nvSpPr>
          <p:spPr bwMode="auto">
            <a:xfrm>
              <a:off x="7476722" y="4346531"/>
              <a:ext cx="2414449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300">
                  <a:solidFill>
                    <a:srgbClr val="002060"/>
                  </a:solidFill>
                  <a:latin typeface="Comic Sans MS" pitchFamily="66" charset="0"/>
                </a:rPr>
                <a:t>Кризисный центр областной псих.больницы</a:t>
              </a:r>
            </a:p>
          </p:txBody>
        </p:sp>
      </p:grp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-930275" y="1003300"/>
            <a:ext cx="11079163" cy="5902325"/>
            <a:chOff x="11287125" y="-2161235"/>
            <a:chExt cx="11858027" cy="63168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287125" y="-2161235"/>
              <a:ext cx="11858027" cy="63168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8446" name="Группа 1"/>
            <p:cNvGrpSpPr>
              <a:grpSpLocks/>
            </p:cNvGrpSpPr>
            <p:nvPr/>
          </p:nvGrpSpPr>
          <p:grpSpPr bwMode="auto">
            <a:xfrm>
              <a:off x="13780452" y="-1960010"/>
              <a:ext cx="6871372" cy="5851865"/>
              <a:chOff x="-13661477" y="-3889577"/>
              <a:chExt cx="11776339" cy="10029081"/>
            </a:xfrm>
          </p:grpSpPr>
          <p:pic>
            <p:nvPicPr>
              <p:cNvPr id="18447" name="Picture 4"/>
              <p:cNvPicPr>
                <a:picLocks noChangeAspect="1" noChangeArrowheads="1"/>
              </p:cNvPicPr>
              <p:nvPr/>
            </p:nvPicPr>
            <p:blipFill>
              <a:blip r:embed="rId7"/>
              <a:srcRect t="-2" r="50000" b="10284"/>
              <a:stretch>
                <a:fillRect/>
              </a:stretch>
            </p:blipFill>
            <p:spPr bwMode="auto">
              <a:xfrm>
                <a:off x="-13661477" y="-3884332"/>
                <a:ext cx="6191250" cy="100238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8" name="Picture 6" descr="Картинки по запросу билборд схематично"/>
              <p:cNvPicPr>
                <a:picLocks noChangeAspect="1" noChangeArrowheads="1"/>
              </p:cNvPicPr>
              <p:nvPr/>
            </p:nvPicPr>
            <p:blipFill>
              <a:blip r:embed="rId8"/>
              <a:srcRect l="52019" b="10237"/>
              <a:stretch>
                <a:fillRect/>
              </a:stretch>
            </p:blipFill>
            <p:spPr bwMode="auto">
              <a:xfrm>
                <a:off x="-7826423" y="-3889577"/>
                <a:ext cx="5941285" cy="100290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9" name="Picture 2" descr="\\ulia\обменник\2017\США\макеты\бил-борд.jpg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-10817428" y="-2567457"/>
                <a:ext cx="5982010" cy="42295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52500" y="1171575"/>
            <a:ext cx="7727950" cy="54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338" y="1085850"/>
            <a:ext cx="4938712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9050" y="152400"/>
            <a:ext cx="4989513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4"/>
          <a:srcRect t="2397"/>
          <a:stretch>
            <a:fillRect/>
          </a:stretch>
        </p:blipFill>
        <p:spPr bwMode="auto">
          <a:xfrm>
            <a:off x="5780088" y="2755900"/>
            <a:ext cx="3627437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2" descr="https://apf.mail.ru/cgi-bin/readmsg/%D1%81%D0%BE%D1%86%20%D0%BF%D0%BB%D0%B0%D0%BA%D0%B0%D1%82%201.jpg?id=15099862060000000952%3B0%3B1&amp;x-email=stop-sekta%40mail.ru&amp;exif=1&amp;bs=5242&amp;bl=2204892&amp;ct=image%2Fjpeg&amp;cn=%25d1%2581%25d0%25be%25d1%2586%2520%25d0%25bf%25d0%25bb%25d0%25b0%25d0%25ba%25d0%25b0%25d1%2582%25201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854" y="170151"/>
            <a:ext cx="2332690" cy="78483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2921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b="1" spc="300" dirty="0">
                <a:ln w="0"/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Э</a:t>
            </a:r>
            <a:r>
              <a:rPr lang="ru-RU" sz="4500" b="1" spc="300" dirty="0">
                <a:ln w="0"/>
                <a:solidFill>
                  <a:srgbClr val="F15A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</a:t>
            </a:r>
            <a:r>
              <a:rPr lang="ru-RU" sz="4500" b="1" spc="500" dirty="0">
                <a:ln w="0"/>
                <a:solidFill>
                  <a:srgbClr val="F89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</a:t>
            </a:r>
            <a:r>
              <a:rPr lang="ru-RU" sz="4500" b="1" spc="500" dirty="0">
                <a:ln w="0"/>
                <a:solidFill>
                  <a:srgbClr val="EF4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</a:t>
            </a:r>
            <a:r>
              <a:rPr lang="ru-RU" sz="4500" b="1" spc="500" dirty="0">
                <a:ln w="0"/>
                <a:solidFill>
                  <a:srgbClr val="00B1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</a:t>
            </a:r>
            <a:endParaRPr lang="ru-RU" sz="4500" b="1" spc="300" dirty="0">
              <a:ln w="0"/>
              <a:solidFill>
                <a:srgbClr val="652D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650" y="777875"/>
            <a:ext cx="7886700" cy="58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987</TotalTime>
  <Words>259</Words>
  <Application>Microsoft Office PowerPoint</Application>
  <PresentationFormat>Лист A4 (210x297 мм)</PresentationFormat>
  <Paragraphs>85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Arial</vt:lpstr>
      <vt:lpstr>Calibri Light</vt:lpstr>
      <vt:lpstr>Comic Sans MS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бв</dc:creator>
  <cp:lastModifiedBy>Loner-XP</cp:lastModifiedBy>
  <cp:revision>74</cp:revision>
  <cp:lastPrinted>2017-11-07T07:07:21Z</cp:lastPrinted>
  <dcterms:created xsi:type="dcterms:W3CDTF">2017-10-30T09:54:04Z</dcterms:created>
  <dcterms:modified xsi:type="dcterms:W3CDTF">2017-11-08T03:04:05Z</dcterms:modified>
</cp:coreProperties>
</file>